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 id="261" r:id="rId3"/>
    <p:sldId id="266" r:id="rId4"/>
    <p:sldId id="267" r:id="rId5"/>
    <p:sldId id="262" r:id="rId6"/>
    <p:sldId id="264" r:id="rId7"/>
    <p:sldId id="263" r:id="rId8"/>
    <p:sldId id="268" r:id="rId9"/>
    <p:sldId id="269" r:id="rId10"/>
    <p:sldId id="270" r:id="rId11"/>
    <p:sldId id="259" r:id="rId12"/>
    <p:sldId id="265" r:id="rId13"/>
    <p:sldId id="271" r:id="rId14"/>
    <p:sldId id="272" r:id="rId15"/>
    <p:sldId id="273" r:id="rId16"/>
  </p:sldIdLst>
  <p:sldSz cx="9144000" cy="6858000" type="screen4x3"/>
  <p:notesSz cx="6858000" cy="9144000"/>
  <p:embeddedFontLst>
    <p:embeddedFont>
      <p:font typeface="Arial Black" panose="020B0A04020102020204" pitchFamily="34" charset="0"/>
      <p:bold r:id="rId17"/>
    </p:embeddedFont>
    <p:embeddedFont>
      <p:font typeface="Georgia" panose="02040502050405020303" pitchFamily="18" charset="0"/>
      <p:regular r:id="rId18"/>
      <p:bold r:id="rId19"/>
      <p:italic r:id="rId20"/>
      <p:boldItalic r:id="rId21"/>
    </p:embeddedFont>
    <p:embeddedFont>
      <p:font typeface="High Tower Text" panose="02040502050506030303" pitchFamily="18" charset="0"/>
      <p:regular r:id="rId22"/>
      <p:italic r:id="rId23"/>
    </p:embeddedFont>
    <p:embeddedFont>
      <p:font typeface="Monotype Corsiva" panose="03010101010201010101" pitchFamily="66" charset="0"/>
      <p:italic r:id="rId24"/>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D990"/>
    <a:srgbClr val="DA031F"/>
    <a:srgbClr val="808080"/>
    <a:srgbClr val="EAEAEA"/>
    <a:srgbClr val="FF0000"/>
    <a:srgbClr val="FFFF00"/>
    <a:srgbClr val="0099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Objects="1">
      <p:cViewPr varScale="1">
        <p:scale>
          <a:sx n="102" d="100"/>
          <a:sy n="102" d="100"/>
        </p:scale>
        <p:origin x="1212"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2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D89DFC-CEA5-419E-B83F-E0AAC4E1780C}" type="slidenum">
              <a:rPr lang="en-US"/>
              <a:pPr>
                <a:defRPr/>
              </a:pPr>
              <a:t>‹#›</a:t>
            </a:fld>
            <a:endParaRPr lang="en-US"/>
          </a:p>
        </p:txBody>
      </p:sp>
    </p:spTree>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292DE8-8B5B-47E4-BA81-9199FD6DC4FD}" type="slidenum">
              <a:rPr lang="en-US"/>
              <a:pPr>
                <a:defRPr/>
              </a:pPr>
              <a:t>‹#›</a:t>
            </a:fld>
            <a:endParaRPr lang="en-US"/>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7468B7-579C-453D-8D75-2F79F12C30BE}" type="slidenum">
              <a:rPr lang="en-US"/>
              <a:pPr>
                <a:defRPr/>
              </a:pPr>
              <a:t>‹#›</a:t>
            </a:fld>
            <a:endParaRPr lang="en-US"/>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231AF-3FDF-4FF0-868A-4C808C85DFD9}" type="slidenum">
              <a:rPr lang="en-US"/>
              <a:pPr>
                <a:defRPr/>
              </a:pPr>
              <a:t>‹#›</a:t>
            </a:fld>
            <a:endParaRPr lang="en-US"/>
          </a:p>
        </p:txBody>
      </p:sp>
    </p:spTree>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6B4415-545A-442F-8A9B-FF445749B62E}" type="slidenum">
              <a:rPr lang="en-US"/>
              <a:pPr>
                <a:defRPr/>
              </a:pPr>
              <a:t>‹#›</a:t>
            </a:fld>
            <a:endParaRPr lang="en-US"/>
          </a:p>
        </p:txBody>
      </p:sp>
    </p:spTree>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BA8D13-1397-4395-9517-55DD096C5879}" type="slidenum">
              <a:rPr lang="en-US"/>
              <a:pPr>
                <a:defRPr/>
              </a:pPr>
              <a:t>‹#›</a:t>
            </a:fld>
            <a:endParaRPr lang="en-US"/>
          </a:p>
        </p:txBody>
      </p:sp>
    </p:spTree>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B9F9D95-164D-4255-8DDF-816975B0AB6A}" type="slidenum">
              <a:rPr lang="en-US"/>
              <a:pPr>
                <a:defRPr/>
              </a:pPr>
              <a:t>‹#›</a:t>
            </a:fld>
            <a:endParaRPr lang="en-US"/>
          </a:p>
        </p:txBody>
      </p:sp>
    </p:spTree>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DF2C428-BBF0-41D1-B537-0C57C78F7FD1}" type="slidenum">
              <a:rPr lang="en-US"/>
              <a:pPr>
                <a:defRPr/>
              </a:pPr>
              <a:t>‹#›</a:t>
            </a:fld>
            <a:endParaRPr lang="en-US"/>
          </a:p>
        </p:txBody>
      </p:sp>
    </p:spTree>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20BFE4-CE34-44F9-AA9D-A1DF4BEDF0DD}" type="slidenum">
              <a:rPr lang="en-US"/>
              <a:pPr>
                <a:defRPr/>
              </a:pPr>
              <a:t>‹#›</a:t>
            </a:fld>
            <a:endParaRPr lang="en-US"/>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84BCCD-4FD9-416A-9DB9-4D48CC5C8DDC}" type="slidenum">
              <a:rPr lang="en-US"/>
              <a:pPr>
                <a:defRPr/>
              </a:pPr>
              <a:t>‹#›</a:t>
            </a:fld>
            <a:endParaRPr lang="en-US"/>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80FEF1-694C-414C-ACBC-A262E39E302B}" type="slidenum">
              <a:rPr lang="en-US"/>
              <a:pPr>
                <a:defRPr/>
              </a:pPr>
              <a:t>‹#›</a:t>
            </a:fld>
            <a:endParaRPr lang="en-US"/>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5BFD480-60BC-4249-87A6-E0E904BD3D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ircl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391025" y="304800"/>
            <a:ext cx="4572000" cy="6524625"/>
          </a:xfrm>
          <a:prstGeom prst="rect">
            <a:avLst/>
          </a:prstGeom>
          <a:noFill/>
          <a:ln w="9525">
            <a:noFill/>
            <a:miter lim="800000"/>
            <a:headEnd/>
            <a:tailEnd/>
          </a:ln>
          <a:effectLst/>
        </p:spPr>
        <p:txBody>
          <a:bodyPr>
            <a:spAutoFit/>
          </a:bodyPr>
          <a:lstStyle/>
          <a:p>
            <a:pPr algn="ctr">
              <a:tabLst>
                <a:tab pos="344488" algn="l"/>
              </a:tabLst>
              <a:defRPr/>
            </a:pPr>
            <a:r>
              <a:rPr lang="en-US" sz="2200" b="1" dirty="0">
                <a:solidFill>
                  <a:schemeClr val="bg1"/>
                </a:solidFill>
                <a:effectLst>
                  <a:outerShdw blurRad="38100" dist="38100" dir="2700000" algn="tl">
                    <a:srgbClr val="C0C0C0"/>
                  </a:outerShdw>
                </a:effectLst>
                <a:latin typeface="Georgia" pitchFamily="18" charset="0"/>
              </a:rPr>
              <a:t>Nehemiah 13:23-25</a:t>
            </a:r>
          </a:p>
          <a:p>
            <a:pPr algn="ctr">
              <a:tabLst>
                <a:tab pos="344488" algn="l"/>
              </a:tabLst>
              <a:defRPr/>
            </a:pPr>
            <a:r>
              <a:rPr lang="en-US" sz="2200" b="1" dirty="0">
                <a:solidFill>
                  <a:schemeClr val="bg1"/>
                </a:solidFill>
                <a:effectLst>
                  <a:outerShdw blurRad="38100" dist="38100" dir="2700000" algn="tl">
                    <a:srgbClr val="C0C0C0"/>
                  </a:outerShdw>
                </a:effectLst>
                <a:latin typeface="Georgia" pitchFamily="18" charset="0"/>
              </a:rPr>
              <a:t> “In those days I also saw Jews who had married women of Ashdod, </a:t>
            </a:r>
            <a:r>
              <a:rPr lang="en-US" sz="2200" b="1" dirty="0" err="1">
                <a:solidFill>
                  <a:schemeClr val="bg1"/>
                </a:solidFill>
                <a:effectLst>
                  <a:outerShdw blurRad="38100" dist="38100" dir="2700000" algn="tl">
                    <a:srgbClr val="C0C0C0"/>
                  </a:outerShdw>
                </a:effectLst>
                <a:latin typeface="Georgia" pitchFamily="18" charset="0"/>
              </a:rPr>
              <a:t>Ammon</a:t>
            </a:r>
            <a:r>
              <a:rPr lang="en-US" sz="2200" b="1" dirty="0">
                <a:solidFill>
                  <a:schemeClr val="bg1"/>
                </a:solidFill>
                <a:effectLst>
                  <a:outerShdw blurRad="38100" dist="38100" dir="2700000" algn="tl">
                    <a:srgbClr val="C0C0C0"/>
                  </a:outerShdw>
                </a:effectLst>
                <a:latin typeface="Georgia" pitchFamily="18" charset="0"/>
              </a:rPr>
              <a:t>, and Moab. 24 And half of their children spoke the language of Ashdod, and could not speak the language of Judah, but spoke according to the language of one or the other people. 25 So I contended with them and cursed them, struck some of them and pulled out their hair, and made them swear by God, saying, "You shall not give your daughters as wives to their sons, nor take their daughters for your sons or yourselves.”</a:t>
            </a:r>
          </a:p>
        </p:txBody>
      </p:sp>
      <p:sp>
        <p:nvSpPr>
          <p:cNvPr id="2053" name="WordArt 5"/>
          <p:cNvSpPr>
            <a:spLocks noChangeArrowheads="1" noChangeShapeType="1" noTextEdit="1"/>
          </p:cNvSpPr>
          <p:nvPr/>
        </p:nvSpPr>
        <p:spPr bwMode="auto">
          <a:xfrm>
            <a:off x="3886200" y="304800"/>
            <a:ext cx="5076825"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Language of Ashdod</a:t>
            </a:r>
          </a:p>
        </p:txBody>
      </p:sp>
      <p:sp>
        <p:nvSpPr>
          <p:cNvPr id="2054" name="Text Box 6"/>
          <p:cNvSpPr txBox="1">
            <a:spLocks noChangeArrowheads="1"/>
          </p:cNvSpPr>
          <p:nvPr/>
        </p:nvSpPr>
        <p:spPr bwMode="auto">
          <a:xfrm>
            <a:off x="647700" y="3429000"/>
            <a:ext cx="7848600" cy="3046413"/>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3200" b="1" dirty="0">
                <a:effectLst>
                  <a:outerShdw blurRad="38100" dist="38100" dir="2700000" algn="tl">
                    <a:srgbClr val="C0C0C0"/>
                  </a:outerShdw>
                </a:effectLst>
              </a:rPr>
              <a:t>Language: “The use by human beings of voice sounds, and often written symbols representing these sounds, in organized combinations and patterns in order to express and communicate thoughts and feelings.” </a:t>
            </a:r>
          </a:p>
        </p:txBody>
      </p:sp>
      <p:sp>
        <p:nvSpPr>
          <p:cNvPr id="2055" name="Text Box 7"/>
          <p:cNvSpPr txBox="1">
            <a:spLocks noChangeArrowheads="1"/>
          </p:cNvSpPr>
          <p:nvPr/>
        </p:nvSpPr>
        <p:spPr bwMode="auto">
          <a:xfrm>
            <a:off x="2286000" y="1524000"/>
            <a:ext cx="4572000" cy="4400550"/>
          </a:xfrm>
          <a:prstGeom prst="rect">
            <a:avLst/>
          </a:prstGeom>
          <a:solidFill>
            <a:srgbClr val="000000">
              <a:alpha val="60001"/>
            </a:srgbClr>
          </a:solidFill>
          <a:ln w="9525">
            <a:noFill/>
            <a:miter lim="800000"/>
            <a:headEnd/>
            <a:tailEnd/>
          </a:ln>
          <a:effectLst/>
        </p:spPr>
        <p:txBody>
          <a:bodyPr>
            <a:spAutoFit/>
          </a:bodyPr>
          <a:lstStyle/>
          <a:p>
            <a:pPr algn="ctr">
              <a:spcBef>
                <a:spcPct val="50000"/>
              </a:spcBef>
              <a:defRPr/>
            </a:pPr>
            <a:r>
              <a:rPr lang="en-US" sz="4000" b="1" dirty="0">
                <a:solidFill>
                  <a:schemeClr val="bg1"/>
                </a:solidFill>
                <a:effectLst>
                  <a:outerShdw blurRad="38100" dist="38100" dir="2700000" algn="tl">
                    <a:srgbClr val="808080"/>
                  </a:outerShdw>
                </a:effectLst>
                <a:latin typeface="Times New Roman" pitchFamily="18" charset="0"/>
              </a:rPr>
              <a:t>The Holy Spirit chose WORDS to express Divine Ideas and caused them to be Written in the Old and New Testaments</a:t>
            </a:r>
            <a:endParaRPr lang="en-US" sz="4000" b="1" dirty="0">
              <a:solidFill>
                <a:srgbClr val="FFFF00"/>
              </a:solidFill>
              <a:effectLst>
                <a:outerShdw blurRad="38100" dist="38100" dir="2700000" algn="tl">
                  <a:srgbClr val="FFFFFF"/>
                </a:outerShdw>
              </a:effectLst>
              <a:latin typeface="Times New Roman"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2000"/>
                                        <p:tgtEl>
                                          <p:spTgt spid="205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0" fill="hold" grpId="1" nodeType="clickEffect">
                                  <p:stCondLst>
                                    <p:cond delay="0"/>
                                  </p:stCondLst>
                                  <p:childTnLst>
                                    <p:anim calcmode="lin" valueType="num">
                                      <p:cBhvr>
                                        <p:cTn id="11" dur="2000"/>
                                        <p:tgtEl>
                                          <p:spTgt spid="2052"/>
                                        </p:tgtEl>
                                        <p:attrNameLst>
                                          <p:attrName>ppt_w</p:attrName>
                                        </p:attrNameLst>
                                      </p:cBhvr>
                                      <p:tavLst>
                                        <p:tav tm="0">
                                          <p:val>
                                            <p:strVal val="ppt_w"/>
                                          </p:val>
                                        </p:tav>
                                        <p:tav tm="100000">
                                          <p:val>
                                            <p:fltVal val="0"/>
                                          </p:val>
                                        </p:tav>
                                      </p:tavLst>
                                    </p:anim>
                                    <p:anim calcmode="lin" valueType="num">
                                      <p:cBhvr>
                                        <p:cTn id="12" dur="2000"/>
                                        <p:tgtEl>
                                          <p:spTgt spid="2052"/>
                                        </p:tgtEl>
                                        <p:attrNameLst>
                                          <p:attrName>ppt_h</p:attrName>
                                        </p:attrNameLst>
                                      </p:cBhvr>
                                      <p:tavLst>
                                        <p:tav tm="0">
                                          <p:val>
                                            <p:strVal val="ppt_h"/>
                                          </p:val>
                                        </p:tav>
                                        <p:tav tm="100000">
                                          <p:val>
                                            <p:fltVal val="0"/>
                                          </p:val>
                                        </p:tav>
                                      </p:tavLst>
                                    </p:anim>
                                    <p:animEffect transition="out" filter="fade">
                                      <p:cBhvr>
                                        <p:cTn id="13" dur="2000"/>
                                        <p:tgtEl>
                                          <p:spTgt spid="2052"/>
                                        </p:tgtEl>
                                      </p:cBhvr>
                                    </p:animEffect>
                                    <p:set>
                                      <p:cBhvr>
                                        <p:cTn id="14" dur="1" fill="hold">
                                          <p:stCondLst>
                                            <p:cond delay="1999"/>
                                          </p:stCondLst>
                                        </p:cTn>
                                        <p:tgtEl>
                                          <p:spTgt spid="2052"/>
                                        </p:tgtEl>
                                        <p:attrNameLst>
                                          <p:attrName>style.visibility</p:attrName>
                                        </p:attrNameLst>
                                      </p:cBhvr>
                                      <p:to>
                                        <p:strVal val="hidden"/>
                                      </p:to>
                                    </p:set>
                                  </p:childTnLst>
                                </p:cTn>
                              </p:par>
                              <p:par>
                                <p:cTn id="15" presetID="53" presetClass="entr" presetSubtype="0" fill="hold" grpId="0" nodeType="with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2000" fill="hold"/>
                                        <p:tgtEl>
                                          <p:spTgt spid="2053"/>
                                        </p:tgtEl>
                                        <p:attrNameLst>
                                          <p:attrName>ppt_w</p:attrName>
                                        </p:attrNameLst>
                                      </p:cBhvr>
                                      <p:tavLst>
                                        <p:tav tm="0">
                                          <p:val>
                                            <p:fltVal val="0"/>
                                          </p:val>
                                        </p:tav>
                                        <p:tav tm="100000">
                                          <p:val>
                                            <p:strVal val="#ppt_w"/>
                                          </p:val>
                                        </p:tav>
                                      </p:tavLst>
                                    </p:anim>
                                    <p:anim calcmode="lin" valueType="num">
                                      <p:cBhvr>
                                        <p:cTn id="18" dur="2000" fill="hold"/>
                                        <p:tgtEl>
                                          <p:spTgt spid="2053"/>
                                        </p:tgtEl>
                                        <p:attrNameLst>
                                          <p:attrName>ppt_h</p:attrName>
                                        </p:attrNameLst>
                                      </p:cBhvr>
                                      <p:tavLst>
                                        <p:tav tm="0">
                                          <p:val>
                                            <p:fltVal val="0"/>
                                          </p:val>
                                        </p:tav>
                                        <p:tav tm="100000">
                                          <p:val>
                                            <p:strVal val="#ppt_h"/>
                                          </p:val>
                                        </p:tav>
                                      </p:tavLst>
                                    </p:anim>
                                    <p:animEffect transition="in" filter="fade">
                                      <p:cBhvr>
                                        <p:cTn id="19" dur="2000"/>
                                        <p:tgtEl>
                                          <p:spTgt spid="2053"/>
                                        </p:tgtEl>
                                      </p:cBhvr>
                                    </p:animEffect>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2054"/>
                                        </p:tgtEl>
                                        <p:attrNameLst>
                                          <p:attrName>style.visibility</p:attrName>
                                        </p:attrNameLst>
                                      </p:cBhvr>
                                      <p:to>
                                        <p:strVal val="visible"/>
                                      </p:to>
                                    </p:set>
                                    <p:animEffect transition="in" filter="fade">
                                      <p:cBhvr>
                                        <p:cTn id="24" dur="800" decel="100000"/>
                                        <p:tgtEl>
                                          <p:spTgt spid="2054"/>
                                        </p:tgtEl>
                                      </p:cBhvr>
                                    </p:animEffect>
                                    <p:anim calcmode="lin" valueType="num">
                                      <p:cBhvr>
                                        <p:cTn id="25" dur="800" decel="100000" fill="hold"/>
                                        <p:tgtEl>
                                          <p:spTgt spid="2054"/>
                                        </p:tgtEl>
                                        <p:attrNameLst>
                                          <p:attrName>style.rotation</p:attrName>
                                        </p:attrNameLst>
                                      </p:cBhvr>
                                      <p:tavLst>
                                        <p:tav tm="0">
                                          <p:val>
                                            <p:fltVal val="-90"/>
                                          </p:val>
                                        </p:tav>
                                        <p:tav tm="100000">
                                          <p:val>
                                            <p:fltVal val="0"/>
                                          </p:val>
                                        </p:tav>
                                      </p:tavLst>
                                    </p:anim>
                                    <p:anim calcmode="lin" valueType="num">
                                      <p:cBhvr>
                                        <p:cTn id="26" dur="800" decel="100000" fill="hold"/>
                                        <p:tgtEl>
                                          <p:spTgt spid="2054"/>
                                        </p:tgtEl>
                                        <p:attrNameLst>
                                          <p:attrName>ppt_x</p:attrName>
                                        </p:attrNameLst>
                                      </p:cBhvr>
                                      <p:tavLst>
                                        <p:tav tm="0">
                                          <p:val>
                                            <p:strVal val="#ppt_x+0.4"/>
                                          </p:val>
                                        </p:tav>
                                        <p:tav tm="100000">
                                          <p:val>
                                            <p:strVal val="#ppt_x-0.05"/>
                                          </p:val>
                                        </p:tav>
                                      </p:tavLst>
                                    </p:anim>
                                    <p:anim calcmode="lin" valueType="num">
                                      <p:cBhvr>
                                        <p:cTn id="27" dur="800" decel="100000" fill="hold"/>
                                        <p:tgtEl>
                                          <p:spTgt spid="2054"/>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2054"/>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2054"/>
                                        </p:tgtEl>
                                        <p:attrNameLst>
                                          <p:attrName>ppt_y</p:attrName>
                                        </p:attrNameLst>
                                      </p:cBhvr>
                                      <p:tavLst>
                                        <p:tav tm="0">
                                          <p:val>
                                            <p:strVal val="#ppt_y+0.1"/>
                                          </p:val>
                                        </p:tav>
                                        <p:tav tm="100000">
                                          <p:val>
                                            <p:strVal val="#ppt_y"/>
                                          </p:val>
                                        </p:tav>
                                      </p:tavLst>
                                    </p:anim>
                                  </p:childTnLst>
                                  <p:subTnLst>
                                    <p:set>
                                      <p:cBhvr override="childStyle">
                                        <p:cTn dur="1" fill="hold" display="0" masterRel="nextClick" afterEffect="1"/>
                                        <p:tgtEl>
                                          <p:spTgt spid="2054"/>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055">
                                            <p:bg/>
                                          </p:spTgt>
                                        </p:tgtEl>
                                        <p:attrNameLst>
                                          <p:attrName>style.visibility</p:attrName>
                                        </p:attrNameLst>
                                      </p:cBhvr>
                                      <p:to>
                                        <p:strVal val="visible"/>
                                      </p:to>
                                    </p:set>
                                    <p:animEffect transition="in" filter="fade">
                                      <p:cBhvr>
                                        <p:cTn id="34" dur="2000"/>
                                        <p:tgtEl>
                                          <p:spTgt spid="2055">
                                            <p:bg/>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055">
                                            <p:txEl>
                                              <p:pRg st="0" end="0"/>
                                            </p:txEl>
                                          </p:spTgt>
                                        </p:tgtEl>
                                        <p:attrNameLst>
                                          <p:attrName>style.visibility</p:attrName>
                                        </p:attrNameLst>
                                      </p:cBhvr>
                                      <p:to>
                                        <p:strVal val="visible"/>
                                      </p:to>
                                    </p:set>
                                    <p:animEffect transition="in" filter="fade">
                                      <p:cBhvr>
                                        <p:cTn id="37" dur="2000"/>
                                        <p:tgtEl>
                                          <p:spTgt spid="20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2" grpId="1"/>
      <p:bldP spid="2053" grpId="0" animBg="1"/>
      <p:bldP spid="2054" grpId="0" animBg="1"/>
      <p:bldP spid="205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0099FF"/>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194" name="WordArt 6"/>
          <p:cNvSpPr>
            <a:spLocks noChangeArrowheads="1" noChangeShapeType="1" noTextEdit="1"/>
          </p:cNvSpPr>
          <p:nvPr/>
        </p:nvSpPr>
        <p:spPr bwMode="auto">
          <a:xfrm>
            <a:off x="1066801" y="152400"/>
            <a:ext cx="6858000" cy="647700"/>
          </a:xfrm>
          <a:prstGeom prst="rect">
            <a:avLst/>
          </a:prstGeom>
        </p:spPr>
        <p:txBody>
          <a:bodyPr wrap="none" fromWordArt="1">
            <a:prstTxWarp prst="textPlain">
              <a:avLst>
                <a:gd name="adj" fmla="val 50000"/>
              </a:avLst>
            </a:prstTxWarp>
          </a:bodyPr>
          <a:lstStyle/>
          <a:p>
            <a:pPr algn="ctr"/>
            <a:r>
              <a:rPr lang="en-US"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“Fellowship”</a:t>
            </a:r>
          </a:p>
        </p:txBody>
      </p:sp>
      <p:sp>
        <p:nvSpPr>
          <p:cNvPr id="10263" name="Text Box 23"/>
          <p:cNvSpPr txBox="1">
            <a:spLocks noChangeArrowheads="1"/>
          </p:cNvSpPr>
          <p:nvPr/>
        </p:nvSpPr>
        <p:spPr bwMode="auto">
          <a:xfrm>
            <a:off x="152400" y="1253085"/>
            <a:ext cx="8839200" cy="4690515"/>
          </a:xfrm>
          <a:prstGeom prst="rect">
            <a:avLst/>
          </a:prstGeom>
          <a:noFill/>
          <a:ln w="9525">
            <a:noFill/>
            <a:miter lim="800000"/>
            <a:headEnd/>
            <a:tailEnd/>
          </a:ln>
          <a:effectLst/>
        </p:spPr>
        <p:txBody>
          <a:bodyPr wrap="square">
            <a:spAutoFit/>
          </a:bodyPr>
          <a:lstStyle/>
          <a:p>
            <a:pPr algn="ctr">
              <a:lnSpc>
                <a:spcPct val="90000"/>
              </a:lnSpc>
              <a:spcBef>
                <a:spcPts val="0"/>
              </a:spcBef>
              <a:defRPr/>
            </a:pPr>
            <a:r>
              <a:rPr lang="en-US" sz="3600" b="1" dirty="0">
                <a:solidFill>
                  <a:srgbClr val="FFFF00"/>
                </a:solidFill>
                <a:effectLst>
                  <a:outerShdw blurRad="38100" dist="38100" dir="2700000" algn="tl">
                    <a:srgbClr val="000000"/>
                  </a:outerShdw>
                </a:effectLst>
                <a:latin typeface="Georgia" pitchFamily="18" charset="0"/>
              </a:rPr>
              <a:t>Financing Lord’s Work – Acts 2:42; 1 Timothy 6:18</a:t>
            </a:r>
          </a:p>
          <a:p>
            <a:pPr algn="ctr">
              <a:lnSpc>
                <a:spcPct val="90000"/>
              </a:lnSpc>
              <a:spcBef>
                <a:spcPts val="0"/>
              </a:spcBef>
              <a:defRPr/>
            </a:pPr>
            <a:r>
              <a:rPr lang="en-US" sz="3600" b="1" dirty="0">
                <a:solidFill>
                  <a:srgbClr val="FFFF00"/>
                </a:solidFill>
                <a:effectLst>
                  <a:outerShdw blurRad="38100" dist="38100" dir="2700000" algn="tl">
                    <a:srgbClr val="000000"/>
                  </a:outerShdw>
                </a:effectLst>
                <a:latin typeface="Georgia" pitchFamily="18" charset="0"/>
              </a:rPr>
              <a:t>Supporting a Preacher –</a:t>
            </a:r>
            <a:br>
              <a:rPr lang="en-US" sz="3600" b="1" dirty="0">
                <a:solidFill>
                  <a:srgbClr val="FFFF00"/>
                </a:solidFill>
                <a:effectLst>
                  <a:outerShdw blurRad="38100" dist="38100" dir="2700000" algn="tl">
                    <a:srgbClr val="000000"/>
                  </a:outerShdw>
                </a:effectLst>
                <a:latin typeface="Georgia" pitchFamily="18" charset="0"/>
              </a:rPr>
            </a:br>
            <a:r>
              <a:rPr lang="en-US" sz="3600" b="1" dirty="0">
                <a:solidFill>
                  <a:srgbClr val="FFFF00"/>
                </a:solidFill>
                <a:effectLst>
                  <a:outerShdw blurRad="38100" dist="38100" dir="2700000" algn="tl">
                    <a:srgbClr val="000000"/>
                  </a:outerShdw>
                </a:effectLst>
                <a:latin typeface="Georgia" pitchFamily="18" charset="0"/>
              </a:rPr>
              <a:t>Philippians 1:5; 4:15</a:t>
            </a:r>
          </a:p>
          <a:p>
            <a:pPr algn="ctr">
              <a:lnSpc>
                <a:spcPct val="90000"/>
              </a:lnSpc>
              <a:spcBef>
                <a:spcPts val="0"/>
              </a:spcBef>
              <a:defRPr/>
            </a:pPr>
            <a:r>
              <a:rPr lang="en-US" sz="3600" b="1" dirty="0">
                <a:solidFill>
                  <a:srgbClr val="FFFF00"/>
                </a:solidFill>
                <a:effectLst>
                  <a:outerShdw blurRad="38100" dist="38100" dir="2700000" algn="tl">
                    <a:srgbClr val="000000"/>
                  </a:outerShdw>
                </a:effectLst>
                <a:latin typeface="Georgia" pitchFamily="18" charset="0"/>
              </a:rPr>
              <a:t>For Necessity of Saints –</a:t>
            </a:r>
            <a:br>
              <a:rPr lang="en-US" sz="3600" b="1" dirty="0">
                <a:solidFill>
                  <a:srgbClr val="FFFF00"/>
                </a:solidFill>
                <a:effectLst>
                  <a:outerShdw blurRad="38100" dist="38100" dir="2700000" algn="tl">
                    <a:srgbClr val="000000"/>
                  </a:outerShdw>
                </a:effectLst>
                <a:latin typeface="Georgia" pitchFamily="18" charset="0"/>
              </a:rPr>
            </a:br>
            <a:r>
              <a:rPr lang="en-US" sz="3600" b="1" dirty="0">
                <a:solidFill>
                  <a:srgbClr val="FFFF00"/>
                </a:solidFill>
                <a:effectLst>
                  <a:outerShdw blurRad="38100" dist="38100" dir="2700000" algn="tl">
                    <a:srgbClr val="000000"/>
                  </a:outerShdw>
                </a:effectLst>
                <a:latin typeface="Georgia" pitchFamily="18" charset="0"/>
              </a:rPr>
              <a:t>Romans 12:13; 2 Corinthians 8:4; 9:13</a:t>
            </a:r>
          </a:p>
          <a:p>
            <a:pPr algn="ctr">
              <a:lnSpc>
                <a:spcPct val="90000"/>
              </a:lnSpc>
              <a:spcBef>
                <a:spcPts val="0"/>
              </a:spcBef>
              <a:defRPr/>
            </a:pPr>
            <a:r>
              <a:rPr lang="en-US" sz="4000" b="1" i="1" dirty="0">
                <a:solidFill>
                  <a:srgbClr val="FFFF00"/>
                </a:solidFill>
                <a:effectLst>
                  <a:outerShdw blurRad="38100" dist="38100" dir="2700000" algn="tl">
                    <a:srgbClr val="000000"/>
                  </a:outerShdw>
                </a:effectLst>
                <a:latin typeface="Georgia" pitchFamily="18" charset="0"/>
              </a:rPr>
              <a:t>Where do the Scriptures use this Word to denote a social meal?</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263">
                                            <p:txEl>
                                              <p:pRg st="0" end="0"/>
                                            </p:txEl>
                                          </p:spTgt>
                                        </p:tgtEl>
                                        <p:attrNameLst>
                                          <p:attrName>style.visibility</p:attrName>
                                        </p:attrNameLst>
                                      </p:cBhvr>
                                      <p:to>
                                        <p:strVal val="visible"/>
                                      </p:to>
                                    </p:set>
                                    <p:animEffect transition="in" filter="wipe(left)">
                                      <p:cBhvr>
                                        <p:cTn id="7" dur="1000"/>
                                        <p:tgtEl>
                                          <p:spTgt spid="102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63">
                                            <p:txEl>
                                              <p:pRg st="1" end="1"/>
                                            </p:txEl>
                                          </p:spTgt>
                                        </p:tgtEl>
                                        <p:attrNameLst>
                                          <p:attrName>style.visibility</p:attrName>
                                        </p:attrNameLst>
                                      </p:cBhvr>
                                      <p:to>
                                        <p:strVal val="visible"/>
                                      </p:to>
                                    </p:set>
                                    <p:animEffect transition="in" filter="wipe(left)">
                                      <p:cBhvr>
                                        <p:cTn id="12" dur="1000"/>
                                        <p:tgtEl>
                                          <p:spTgt spid="102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63">
                                            <p:txEl>
                                              <p:pRg st="2" end="2"/>
                                            </p:txEl>
                                          </p:spTgt>
                                        </p:tgtEl>
                                        <p:attrNameLst>
                                          <p:attrName>style.visibility</p:attrName>
                                        </p:attrNameLst>
                                      </p:cBhvr>
                                      <p:to>
                                        <p:strVal val="visible"/>
                                      </p:to>
                                    </p:set>
                                    <p:animEffect transition="in" filter="wipe(left)">
                                      <p:cBhvr>
                                        <p:cTn id="17" dur="1000"/>
                                        <p:tgtEl>
                                          <p:spTgt spid="102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63">
                                            <p:txEl>
                                              <p:pRg st="3" end="3"/>
                                            </p:txEl>
                                          </p:spTgt>
                                        </p:tgtEl>
                                        <p:attrNameLst>
                                          <p:attrName>style.visibility</p:attrName>
                                        </p:attrNameLst>
                                      </p:cBhvr>
                                      <p:to>
                                        <p:strVal val="visible"/>
                                      </p:to>
                                    </p:set>
                                    <p:animEffect transition="in" filter="wipe(left)">
                                      <p:cBhvr>
                                        <p:cTn id="22" dur="1000"/>
                                        <p:tgtEl>
                                          <p:spTgt spid="102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8" name="AutoShape 8"/>
          <p:cNvSpPr>
            <a:spLocks noChangeArrowheads="1"/>
          </p:cNvSpPr>
          <p:nvPr/>
        </p:nvSpPr>
        <p:spPr bwMode="auto">
          <a:xfrm>
            <a:off x="838200" y="304800"/>
            <a:ext cx="7848600" cy="1600200"/>
          </a:xfrm>
          <a:prstGeom prst="cloudCallout">
            <a:avLst>
              <a:gd name="adj1" fmla="val 12907"/>
              <a:gd name="adj2" fmla="val 4296"/>
            </a:avLst>
          </a:prstGeom>
          <a:solidFill>
            <a:srgbClr val="808080">
              <a:alpha val="79999"/>
            </a:srgbClr>
          </a:solidFill>
          <a:ln w="9525">
            <a:noFill/>
            <a:round/>
            <a:headEnd/>
            <a:tailEnd/>
          </a:ln>
        </p:spPr>
        <p:txBody>
          <a:bodyPr/>
          <a:lstStyle/>
          <a:p>
            <a:pPr algn="ctr"/>
            <a:endParaRPr lang="en-US"/>
          </a:p>
        </p:txBody>
      </p:sp>
      <p:sp>
        <p:nvSpPr>
          <p:cNvPr id="5129" name="WordArt 9"/>
          <p:cNvSpPr>
            <a:spLocks noChangeArrowheads="1" noChangeShapeType="1" noTextEdit="1"/>
          </p:cNvSpPr>
          <p:nvPr/>
        </p:nvSpPr>
        <p:spPr bwMode="auto">
          <a:xfrm>
            <a:off x="971550" y="533400"/>
            <a:ext cx="7105650" cy="944563"/>
          </a:xfrm>
          <a:prstGeom prst="rect">
            <a:avLst/>
          </a:prstGeom>
        </p:spPr>
        <p:txBody>
          <a:bodyPr wrap="none" fromWordArt="1">
            <a:prstTxWarp prst="textPlain">
              <a:avLst>
                <a:gd name="adj" fmla="val 50000"/>
              </a:avLst>
            </a:prstTxWarp>
          </a:bodyPr>
          <a:lstStyle/>
          <a:p>
            <a:pPr algn="ctr"/>
            <a:r>
              <a:rPr lang="en-US" sz="5400" b="1" kern="10" dirty="0">
                <a:ln w="12700">
                  <a:solidFill>
                    <a:srgbClr val="FFFFFF"/>
                  </a:solidFill>
                  <a:round/>
                  <a:headEnd/>
                  <a:tailEnd/>
                </a:ln>
                <a:solidFill>
                  <a:schemeClr val="bg1"/>
                </a:solidFill>
                <a:effectLst>
                  <a:outerShdw dist="45791" dir="2021404" algn="ctr" rotWithShape="0">
                    <a:schemeClr val="bg2"/>
                  </a:outerShdw>
                </a:effectLst>
                <a:latin typeface="High Tower Text" pitchFamily="18" charset="0"/>
              </a:rPr>
              <a:t>Where this path takes us!</a:t>
            </a:r>
          </a:p>
        </p:txBody>
      </p:sp>
      <p:sp>
        <p:nvSpPr>
          <p:cNvPr id="5130" name="WordArt 10"/>
          <p:cNvSpPr>
            <a:spLocks noChangeArrowheads="1" noChangeShapeType="1" noTextEdit="1"/>
          </p:cNvSpPr>
          <p:nvPr/>
        </p:nvSpPr>
        <p:spPr bwMode="auto">
          <a:xfrm>
            <a:off x="533400" y="5532438"/>
            <a:ext cx="7924800" cy="792163"/>
          </a:xfrm>
          <a:prstGeom prst="rect">
            <a:avLst/>
          </a:prstGeom>
        </p:spPr>
        <p:txBody>
          <a:bodyPr wrap="none" fromWordArt="1">
            <a:prstTxWarp prst="textSlantUp">
              <a:avLst>
                <a:gd name="adj" fmla="val 0"/>
              </a:avLst>
            </a:prstTxWarp>
          </a:bodyPr>
          <a:lstStyle/>
          <a:p>
            <a:pPr algn="ctr"/>
            <a:r>
              <a:rPr lang="en-US" sz="3600" b="1" kern="10" dirty="0">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rPr>
              <a:t>Accepting of the </a:t>
            </a:r>
            <a:r>
              <a:rPr lang="en-US" sz="3600" b="1" kern="10" dirty="0" err="1">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rPr>
              <a:t>Unbaptized</a:t>
            </a:r>
            <a:endParaRPr lang="en-US" sz="3600" b="1" kern="10" dirty="0">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endParaRPr>
          </a:p>
        </p:txBody>
      </p:sp>
      <p:sp>
        <p:nvSpPr>
          <p:cNvPr id="5131" name="WordArt 11"/>
          <p:cNvSpPr>
            <a:spLocks noChangeArrowheads="1" noChangeShapeType="1" noTextEdit="1"/>
          </p:cNvSpPr>
          <p:nvPr/>
        </p:nvSpPr>
        <p:spPr bwMode="auto">
          <a:xfrm>
            <a:off x="533400" y="4618038"/>
            <a:ext cx="7924800" cy="914400"/>
          </a:xfrm>
          <a:prstGeom prst="rect">
            <a:avLst/>
          </a:prstGeom>
        </p:spPr>
        <p:txBody>
          <a:bodyPr wrap="none" fromWordArt="1">
            <a:prstTxWarp prst="textSlantUp">
              <a:avLst>
                <a:gd name="adj" fmla="val 0"/>
              </a:avLst>
            </a:prstTxWarp>
          </a:bodyPr>
          <a:lstStyle/>
          <a:p>
            <a:pPr algn="ctr"/>
            <a:r>
              <a:rPr lang="en-US" sz="3600" b="1" kern="10" dirty="0">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rPr>
              <a:t>Rejection of Doctrinal Sermons</a:t>
            </a:r>
          </a:p>
        </p:txBody>
      </p:sp>
      <p:sp>
        <p:nvSpPr>
          <p:cNvPr id="5133" name="WordArt 13"/>
          <p:cNvSpPr>
            <a:spLocks noChangeArrowheads="1" noChangeShapeType="1" noTextEdit="1"/>
          </p:cNvSpPr>
          <p:nvPr/>
        </p:nvSpPr>
        <p:spPr bwMode="auto">
          <a:xfrm>
            <a:off x="533400" y="3657600"/>
            <a:ext cx="7924800" cy="960438"/>
          </a:xfrm>
          <a:prstGeom prst="rect">
            <a:avLst/>
          </a:prstGeom>
        </p:spPr>
        <p:txBody>
          <a:bodyPr wrap="none" fromWordArt="1">
            <a:prstTxWarp prst="textSlantUp">
              <a:avLst>
                <a:gd name="adj" fmla="val 0"/>
              </a:avLst>
            </a:prstTxWarp>
          </a:bodyPr>
          <a:lstStyle/>
          <a:p>
            <a:pPr algn="ctr"/>
            <a:r>
              <a:rPr lang="en-US" sz="3600" b="1" kern="10" dirty="0">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rPr>
              <a:t>Everything is a Romans 14 Issue</a:t>
            </a:r>
          </a:p>
        </p:txBody>
      </p:sp>
      <p:sp>
        <p:nvSpPr>
          <p:cNvPr id="5134" name="WordArt 14"/>
          <p:cNvSpPr>
            <a:spLocks noChangeArrowheads="1" noChangeShapeType="1" noTextEdit="1"/>
          </p:cNvSpPr>
          <p:nvPr/>
        </p:nvSpPr>
        <p:spPr bwMode="auto">
          <a:xfrm>
            <a:off x="533400" y="2667000"/>
            <a:ext cx="7924800" cy="854076"/>
          </a:xfrm>
          <a:prstGeom prst="rect">
            <a:avLst/>
          </a:prstGeom>
        </p:spPr>
        <p:txBody>
          <a:bodyPr wrap="none" fromWordArt="1">
            <a:prstTxWarp prst="textSlantUp">
              <a:avLst>
                <a:gd name="adj" fmla="val 0"/>
              </a:avLst>
            </a:prstTxWarp>
          </a:bodyPr>
          <a:lstStyle/>
          <a:p>
            <a:pPr algn="ctr"/>
            <a:r>
              <a:rPr lang="en-US" sz="3600" b="1" kern="10" dirty="0">
                <a:ln w="9525">
                  <a:solidFill>
                    <a:srgbClr val="FFFFFF"/>
                  </a:solidFill>
                  <a:round/>
                  <a:headEnd/>
                  <a:tailEnd/>
                </a:ln>
                <a:solidFill>
                  <a:schemeClr val="bg1"/>
                </a:solidFill>
                <a:effectLst>
                  <a:outerShdw blurRad="38100" dist="38100" dir="2700000" algn="tl">
                    <a:srgbClr val="000000">
                      <a:alpha val="43137"/>
                    </a:srgbClr>
                  </a:outerShdw>
                </a:effectLst>
                <a:latin typeface="High Tower Text" pitchFamily="18" charset="0"/>
              </a:rPr>
              <a:t>Believe Christians in all Denominations</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129"/>
                                        </p:tgtEl>
                                        <p:attrNameLst>
                                          <p:attrName>style.visibility</p:attrName>
                                        </p:attrNameLst>
                                      </p:cBhvr>
                                      <p:to>
                                        <p:strVal val="visible"/>
                                      </p:to>
                                    </p:set>
                                    <p:anim calcmode="lin" valueType="num">
                                      <p:cBhvr>
                                        <p:cTn id="7" dur="3000" fill="hold"/>
                                        <p:tgtEl>
                                          <p:spTgt spid="5129"/>
                                        </p:tgtEl>
                                        <p:attrNameLst>
                                          <p:attrName>ppt_w</p:attrName>
                                        </p:attrNameLst>
                                      </p:cBhvr>
                                      <p:tavLst>
                                        <p:tav tm="0">
                                          <p:val>
                                            <p:fltVal val="0"/>
                                          </p:val>
                                        </p:tav>
                                        <p:tav tm="100000">
                                          <p:val>
                                            <p:strVal val="#ppt_w"/>
                                          </p:val>
                                        </p:tav>
                                      </p:tavLst>
                                    </p:anim>
                                    <p:anim calcmode="lin" valueType="num">
                                      <p:cBhvr>
                                        <p:cTn id="8" dur="3000" fill="hold"/>
                                        <p:tgtEl>
                                          <p:spTgt spid="5129"/>
                                        </p:tgtEl>
                                        <p:attrNameLst>
                                          <p:attrName>ppt_h</p:attrName>
                                        </p:attrNameLst>
                                      </p:cBhvr>
                                      <p:tavLst>
                                        <p:tav tm="0">
                                          <p:val>
                                            <p:strVal val="#ppt_h"/>
                                          </p:val>
                                        </p:tav>
                                        <p:tav tm="100000">
                                          <p:val>
                                            <p:strVal val="#ppt_h"/>
                                          </p:val>
                                        </p:tav>
                                      </p:tavLst>
                                    </p:anim>
                                  </p:childTnLst>
                                </p:cTn>
                              </p:par>
                              <p:par>
                                <p:cTn id="9" presetID="10" presetClass="entr" presetSubtype="0" fill="hold" grpId="0" nodeType="withEffect">
                                  <p:stCondLst>
                                    <p:cond delay="0"/>
                                  </p:stCondLst>
                                  <p:childTnLst>
                                    <p:set>
                                      <p:cBhvr>
                                        <p:cTn id="10" dur="1" fill="hold">
                                          <p:stCondLst>
                                            <p:cond delay="0"/>
                                          </p:stCondLst>
                                        </p:cTn>
                                        <p:tgtEl>
                                          <p:spTgt spid="5128"/>
                                        </p:tgtEl>
                                        <p:attrNameLst>
                                          <p:attrName>style.visibility</p:attrName>
                                        </p:attrNameLst>
                                      </p:cBhvr>
                                      <p:to>
                                        <p:strVal val="visible"/>
                                      </p:to>
                                    </p:set>
                                    <p:animEffect transition="in" filter="fade">
                                      <p:cBhvr>
                                        <p:cTn id="11" dur="2000"/>
                                        <p:tgtEl>
                                          <p:spTgt spid="5128"/>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528" fill="hold" grpId="0" nodeType="clickEffect">
                                  <p:stCondLst>
                                    <p:cond delay="0"/>
                                  </p:stCondLst>
                                  <p:childTnLst>
                                    <p:set>
                                      <p:cBhvr>
                                        <p:cTn id="15" dur="1" fill="hold">
                                          <p:stCondLst>
                                            <p:cond delay="0"/>
                                          </p:stCondLst>
                                        </p:cTn>
                                        <p:tgtEl>
                                          <p:spTgt spid="5130"/>
                                        </p:tgtEl>
                                        <p:attrNameLst>
                                          <p:attrName>style.visibility</p:attrName>
                                        </p:attrNameLst>
                                      </p:cBhvr>
                                      <p:to>
                                        <p:strVal val="visible"/>
                                      </p:to>
                                    </p:set>
                                    <p:anim calcmode="lin" valueType="num">
                                      <p:cBhvr>
                                        <p:cTn id="16" dur="5000" fill="hold"/>
                                        <p:tgtEl>
                                          <p:spTgt spid="5130"/>
                                        </p:tgtEl>
                                        <p:attrNameLst>
                                          <p:attrName>ppt_w</p:attrName>
                                        </p:attrNameLst>
                                      </p:cBhvr>
                                      <p:tavLst>
                                        <p:tav tm="0">
                                          <p:val>
                                            <p:fltVal val="0"/>
                                          </p:val>
                                        </p:tav>
                                        <p:tav tm="100000">
                                          <p:val>
                                            <p:strVal val="#ppt_w"/>
                                          </p:val>
                                        </p:tav>
                                      </p:tavLst>
                                    </p:anim>
                                    <p:anim calcmode="lin" valueType="num">
                                      <p:cBhvr>
                                        <p:cTn id="17" dur="5000" fill="hold"/>
                                        <p:tgtEl>
                                          <p:spTgt spid="5130"/>
                                        </p:tgtEl>
                                        <p:attrNameLst>
                                          <p:attrName>ppt_h</p:attrName>
                                        </p:attrNameLst>
                                      </p:cBhvr>
                                      <p:tavLst>
                                        <p:tav tm="0">
                                          <p:val>
                                            <p:fltVal val="0"/>
                                          </p:val>
                                        </p:tav>
                                        <p:tav tm="100000">
                                          <p:val>
                                            <p:strVal val="#ppt_h"/>
                                          </p:val>
                                        </p:tav>
                                      </p:tavLst>
                                    </p:anim>
                                    <p:anim calcmode="lin" valueType="num">
                                      <p:cBhvr>
                                        <p:cTn id="18" dur="5000" fill="hold"/>
                                        <p:tgtEl>
                                          <p:spTgt spid="5130"/>
                                        </p:tgtEl>
                                        <p:attrNameLst>
                                          <p:attrName>ppt_x</p:attrName>
                                        </p:attrNameLst>
                                      </p:cBhvr>
                                      <p:tavLst>
                                        <p:tav tm="0">
                                          <p:val>
                                            <p:fltVal val="0.5"/>
                                          </p:val>
                                        </p:tav>
                                        <p:tav tm="100000">
                                          <p:val>
                                            <p:strVal val="#ppt_x"/>
                                          </p:val>
                                        </p:tav>
                                      </p:tavLst>
                                    </p:anim>
                                    <p:anim calcmode="lin" valueType="num">
                                      <p:cBhvr>
                                        <p:cTn id="19" dur="5000" fill="hold"/>
                                        <p:tgtEl>
                                          <p:spTgt spid="5130"/>
                                        </p:tgtEl>
                                        <p:attrNameLst>
                                          <p:attrName>ppt_y</p:attrName>
                                        </p:attrNameLst>
                                      </p:cBhvr>
                                      <p:tavLst>
                                        <p:tav tm="0">
                                          <p:val>
                                            <p:fltVal val="0.5"/>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528" fill="hold" grpId="0" nodeType="clickEffect">
                                  <p:stCondLst>
                                    <p:cond delay="0"/>
                                  </p:stCondLst>
                                  <p:childTnLst>
                                    <p:set>
                                      <p:cBhvr>
                                        <p:cTn id="23" dur="1" fill="hold">
                                          <p:stCondLst>
                                            <p:cond delay="0"/>
                                          </p:stCondLst>
                                        </p:cTn>
                                        <p:tgtEl>
                                          <p:spTgt spid="5131"/>
                                        </p:tgtEl>
                                        <p:attrNameLst>
                                          <p:attrName>style.visibility</p:attrName>
                                        </p:attrNameLst>
                                      </p:cBhvr>
                                      <p:to>
                                        <p:strVal val="visible"/>
                                      </p:to>
                                    </p:set>
                                    <p:anim calcmode="lin" valueType="num">
                                      <p:cBhvr>
                                        <p:cTn id="24" dur="5000" fill="hold"/>
                                        <p:tgtEl>
                                          <p:spTgt spid="5131"/>
                                        </p:tgtEl>
                                        <p:attrNameLst>
                                          <p:attrName>ppt_w</p:attrName>
                                        </p:attrNameLst>
                                      </p:cBhvr>
                                      <p:tavLst>
                                        <p:tav tm="0">
                                          <p:val>
                                            <p:fltVal val="0"/>
                                          </p:val>
                                        </p:tav>
                                        <p:tav tm="100000">
                                          <p:val>
                                            <p:strVal val="#ppt_w"/>
                                          </p:val>
                                        </p:tav>
                                      </p:tavLst>
                                    </p:anim>
                                    <p:anim calcmode="lin" valueType="num">
                                      <p:cBhvr>
                                        <p:cTn id="25" dur="5000" fill="hold"/>
                                        <p:tgtEl>
                                          <p:spTgt spid="5131"/>
                                        </p:tgtEl>
                                        <p:attrNameLst>
                                          <p:attrName>ppt_h</p:attrName>
                                        </p:attrNameLst>
                                      </p:cBhvr>
                                      <p:tavLst>
                                        <p:tav tm="0">
                                          <p:val>
                                            <p:fltVal val="0"/>
                                          </p:val>
                                        </p:tav>
                                        <p:tav tm="100000">
                                          <p:val>
                                            <p:strVal val="#ppt_h"/>
                                          </p:val>
                                        </p:tav>
                                      </p:tavLst>
                                    </p:anim>
                                    <p:anim calcmode="lin" valueType="num">
                                      <p:cBhvr>
                                        <p:cTn id="26" dur="5000" fill="hold"/>
                                        <p:tgtEl>
                                          <p:spTgt spid="5131"/>
                                        </p:tgtEl>
                                        <p:attrNameLst>
                                          <p:attrName>ppt_x</p:attrName>
                                        </p:attrNameLst>
                                      </p:cBhvr>
                                      <p:tavLst>
                                        <p:tav tm="0">
                                          <p:val>
                                            <p:fltVal val="0.5"/>
                                          </p:val>
                                        </p:tav>
                                        <p:tav tm="100000">
                                          <p:val>
                                            <p:strVal val="#ppt_x"/>
                                          </p:val>
                                        </p:tav>
                                      </p:tavLst>
                                    </p:anim>
                                    <p:anim calcmode="lin" valueType="num">
                                      <p:cBhvr>
                                        <p:cTn id="27" dur="5000" fill="hold"/>
                                        <p:tgtEl>
                                          <p:spTgt spid="5131"/>
                                        </p:tgtEl>
                                        <p:attrNameLst>
                                          <p:attrName>ppt_y</p:attrName>
                                        </p:attrNameLst>
                                      </p:cBhvr>
                                      <p:tavLst>
                                        <p:tav tm="0">
                                          <p:val>
                                            <p:fltVal val="0.5"/>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3" presetClass="entr" presetSubtype="528" fill="hold" grpId="0" nodeType="clickEffect">
                                  <p:stCondLst>
                                    <p:cond delay="0"/>
                                  </p:stCondLst>
                                  <p:childTnLst>
                                    <p:set>
                                      <p:cBhvr>
                                        <p:cTn id="31" dur="1" fill="hold">
                                          <p:stCondLst>
                                            <p:cond delay="0"/>
                                          </p:stCondLst>
                                        </p:cTn>
                                        <p:tgtEl>
                                          <p:spTgt spid="5133"/>
                                        </p:tgtEl>
                                        <p:attrNameLst>
                                          <p:attrName>style.visibility</p:attrName>
                                        </p:attrNameLst>
                                      </p:cBhvr>
                                      <p:to>
                                        <p:strVal val="visible"/>
                                      </p:to>
                                    </p:set>
                                    <p:anim calcmode="lin" valueType="num">
                                      <p:cBhvr>
                                        <p:cTn id="32" dur="5000" fill="hold"/>
                                        <p:tgtEl>
                                          <p:spTgt spid="5133"/>
                                        </p:tgtEl>
                                        <p:attrNameLst>
                                          <p:attrName>ppt_w</p:attrName>
                                        </p:attrNameLst>
                                      </p:cBhvr>
                                      <p:tavLst>
                                        <p:tav tm="0">
                                          <p:val>
                                            <p:fltVal val="0"/>
                                          </p:val>
                                        </p:tav>
                                        <p:tav tm="100000">
                                          <p:val>
                                            <p:strVal val="#ppt_w"/>
                                          </p:val>
                                        </p:tav>
                                      </p:tavLst>
                                    </p:anim>
                                    <p:anim calcmode="lin" valueType="num">
                                      <p:cBhvr>
                                        <p:cTn id="33" dur="5000" fill="hold"/>
                                        <p:tgtEl>
                                          <p:spTgt spid="5133"/>
                                        </p:tgtEl>
                                        <p:attrNameLst>
                                          <p:attrName>ppt_h</p:attrName>
                                        </p:attrNameLst>
                                      </p:cBhvr>
                                      <p:tavLst>
                                        <p:tav tm="0">
                                          <p:val>
                                            <p:fltVal val="0"/>
                                          </p:val>
                                        </p:tav>
                                        <p:tav tm="100000">
                                          <p:val>
                                            <p:strVal val="#ppt_h"/>
                                          </p:val>
                                        </p:tav>
                                      </p:tavLst>
                                    </p:anim>
                                    <p:anim calcmode="lin" valueType="num">
                                      <p:cBhvr>
                                        <p:cTn id="34" dur="5000" fill="hold"/>
                                        <p:tgtEl>
                                          <p:spTgt spid="5133"/>
                                        </p:tgtEl>
                                        <p:attrNameLst>
                                          <p:attrName>ppt_x</p:attrName>
                                        </p:attrNameLst>
                                      </p:cBhvr>
                                      <p:tavLst>
                                        <p:tav tm="0">
                                          <p:val>
                                            <p:fltVal val="0.5"/>
                                          </p:val>
                                        </p:tav>
                                        <p:tav tm="100000">
                                          <p:val>
                                            <p:strVal val="#ppt_x"/>
                                          </p:val>
                                        </p:tav>
                                      </p:tavLst>
                                    </p:anim>
                                    <p:anim calcmode="lin" valueType="num">
                                      <p:cBhvr>
                                        <p:cTn id="35" dur="5000" fill="hold"/>
                                        <p:tgtEl>
                                          <p:spTgt spid="5133"/>
                                        </p:tgtEl>
                                        <p:attrNameLst>
                                          <p:attrName>ppt_y</p:attrName>
                                        </p:attrNameLst>
                                      </p:cBhvr>
                                      <p:tavLst>
                                        <p:tav tm="0">
                                          <p:val>
                                            <p:fltVal val="0.5"/>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528" fill="hold" grpId="0" nodeType="clickEffect">
                                  <p:stCondLst>
                                    <p:cond delay="0"/>
                                  </p:stCondLst>
                                  <p:childTnLst>
                                    <p:set>
                                      <p:cBhvr>
                                        <p:cTn id="39" dur="1" fill="hold">
                                          <p:stCondLst>
                                            <p:cond delay="0"/>
                                          </p:stCondLst>
                                        </p:cTn>
                                        <p:tgtEl>
                                          <p:spTgt spid="5134"/>
                                        </p:tgtEl>
                                        <p:attrNameLst>
                                          <p:attrName>style.visibility</p:attrName>
                                        </p:attrNameLst>
                                      </p:cBhvr>
                                      <p:to>
                                        <p:strVal val="visible"/>
                                      </p:to>
                                    </p:set>
                                    <p:anim calcmode="lin" valueType="num">
                                      <p:cBhvr>
                                        <p:cTn id="40" dur="5000" fill="hold"/>
                                        <p:tgtEl>
                                          <p:spTgt spid="5134"/>
                                        </p:tgtEl>
                                        <p:attrNameLst>
                                          <p:attrName>ppt_w</p:attrName>
                                        </p:attrNameLst>
                                      </p:cBhvr>
                                      <p:tavLst>
                                        <p:tav tm="0">
                                          <p:val>
                                            <p:fltVal val="0"/>
                                          </p:val>
                                        </p:tav>
                                        <p:tav tm="100000">
                                          <p:val>
                                            <p:strVal val="#ppt_w"/>
                                          </p:val>
                                        </p:tav>
                                      </p:tavLst>
                                    </p:anim>
                                    <p:anim calcmode="lin" valueType="num">
                                      <p:cBhvr>
                                        <p:cTn id="41" dur="5000" fill="hold"/>
                                        <p:tgtEl>
                                          <p:spTgt spid="5134"/>
                                        </p:tgtEl>
                                        <p:attrNameLst>
                                          <p:attrName>ppt_h</p:attrName>
                                        </p:attrNameLst>
                                      </p:cBhvr>
                                      <p:tavLst>
                                        <p:tav tm="0">
                                          <p:val>
                                            <p:fltVal val="0"/>
                                          </p:val>
                                        </p:tav>
                                        <p:tav tm="100000">
                                          <p:val>
                                            <p:strVal val="#ppt_h"/>
                                          </p:val>
                                        </p:tav>
                                      </p:tavLst>
                                    </p:anim>
                                    <p:anim calcmode="lin" valueType="num">
                                      <p:cBhvr>
                                        <p:cTn id="42" dur="5000" fill="hold"/>
                                        <p:tgtEl>
                                          <p:spTgt spid="5134"/>
                                        </p:tgtEl>
                                        <p:attrNameLst>
                                          <p:attrName>ppt_x</p:attrName>
                                        </p:attrNameLst>
                                      </p:cBhvr>
                                      <p:tavLst>
                                        <p:tav tm="0">
                                          <p:val>
                                            <p:fltVal val="0.5"/>
                                          </p:val>
                                        </p:tav>
                                        <p:tav tm="100000">
                                          <p:val>
                                            <p:strVal val="#ppt_x"/>
                                          </p:val>
                                        </p:tav>
                                      </p:tavLst>
                                    </p:anim>
                                    <p:anim calcmode="lin" valueType="num">
                                      <p:cBhvr>
                                        <p:cTn id="43" dur="5000" fill="hold"/>
                                        <p:tgtEl>
                                          <p:spTgt spid="513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animBg="1"/>
      <p:bldP spid="5129" grpId="0" animBg="1"/>
      <p:bldP spid="5130" grpId="0" animBg="1"/>
      <p:bldP spid="5131" grpId="0" animBg="1"/>
      <p:bldP spid="5133" grpId="0" animBg="1"/>
      <p:bldP spid="51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647700" y="249704"/>
            <a:ext cx="7848600" cy="1938992"/>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6000" b="1" dirty="0">
                <a:effectLst>
                  <a:outerShdw blurRad="38100" dist="38100" dir="2700000" algn="tl">
                    <a:srgbClr val="C0C0C0"/>
                  </a:outerShdw>
                </a:effectLst>
                <a:latin typeface="High Tower Text" pitchFamily="18" charset="0"/>
              </a:rPr>
              <a:t>How Should We Speak?</a:t>
            </a:r>
          </a:p>
        </p:txBody>
      </p:sp>
      <p:sp>
        <p:nvSpPr>
          <p:cNvPr id="10" name="TextBox 9"/>
          <p:cNvSpPr txBox="1"/>
          <p:nvPr/>
        </p:nvSpPr>
        <p:spPr>
          <a:xfrm>
            <a:off x="647700" y="2188696"/>
            <a:ext cx="7848600" cy="4524315"/>
          </a:xfrm>
          <a:prstGeom prst="rect">
            <a:avLst/>
          </a:prstGeom>
          <a:solidFill>
            <a:schemeClr val="bg2">
              <a:lumMod val="20000"/>
              <a:lumOff val="80000"/>
              <a:alpha val="60000"/>
            </a:schemeClr>
          </a:solidFill>
          <a:ln w="28575">
            <a:solidFill>
              <a:schemeClr val="bg1"/>
            </a:solidFill>
          </a:ln>
        </p:spPr>
        <p:txBody>
          <a:bodyPr wrap="square" rtlCol="0">
            <a:spAutoFit/>
          </a:bodyPr>
          <a:lstStyle/>
          <a:p>
            <a:pPr algn="ctr"/>
            <a:r>
              <a:rPr lang="en-US" sz="3200" b="1" dirty="0">
                <a:effectLst>
                  <a:outerShdw blurRad="38100" dist="38100" dir="2700000" algn="tl">
                    <a:srgbClr val="000000">
                      <a:alpha val="43137"/>
                    </a:srgbClr>
                  </a:outerShdw>
                </a:effectLst>
                <a:latin typeface="Georgia" pitchFamily="18" charset="0"/>
              </a:rPr>
              <a:t>1 Peter 4:11</a:t>
            </a:r>
          </a:p>
          <a:p>
            <a:pPr algn="ctr"/>
            <a:r>
              <a:rPr lang="en-US" sz="3200" b="1" dirty="0">
                <a:effectLst>
                  <a:outerShdw blurRad="38100" dist="38100" dir="2700000" algn="tl">
                    <a:srgbClr val="000000">
                      <a:alpha val="43137"/>
                    </a:srgbClr>
                  </a:outerShdw>
                </a:effectLst>
                <a:latin typeface="Georgia" pitchFamily="18" charset="0"/>
              </a:rPr>
              <a:t>If anyone speaks, let him speak as the oracles of God. If anyone ministers, let him do it as with the ability which God supplies, that in all things God may be glorified through Jesus Christ, to whom belong the glory and the dominion forever and ever. Amen.</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ppt_w</p:attrName>
                                        </p:attrNameLst>
                                      </p:cBhvr>
                                      <p:tavLst>
                                        <p:tav tm="0">
                                          <p:val>
                                            <p:fltVal val="0"/>
                                          </p:val>
                                        </p:tav>
                                        <p:tav tm="100000">
                                          <p:val>
                                            <p:strVal val="#ppt_w"/>
                                          </p:val>
                                        </p:tav>
                                      </p:tavLst>
                                    </p:anim>
                                    <p:anim calcmode="lin" valueType="num">
                                      <p:cBhvr>
                                        <p:cTn id="8" dur="500" fill="hold"/>
                                        <p:tgtEl>
                                          <p:spTgt spid="11267"/>
                                        </p:tgtEl>
                                        <p:attrNameLst>
                                          <p:attrName>ppt_h</p:attrName>
                                        </p:attrNameLst>
                                      </p:cBhvr>
                                      <p:tavLst>
                                        <p:tav tm="0">
                                          <p:val>
                                            <p:fltVal val="0"/>
                                          </p:val>
                                        </p:tav>
                                        <p:tav tm="100000">
                                          <p:val>
                                            <p:strVal val="#ppt_h"/>
                                          </p:val>
                                        </p:tav>
                                      </p:tavLst>
                                    </p:anim>
                                    <p:animEffect transition="in" filter="fade">
                                      <p:cBhvr>
                                        <p:cTn id="9" dur="500"/>
                                        <p:tgtEl>
                                          <p:spTgt spid="1126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dissolve">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647700" y="249704"/>
            <a:ext cx="7848600" cy="1938992"/>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6000" b="1" dirty="0">
                <a:effectLst>
                  <a:outerShdw blurRad="38100" dist="38100" dir="2700000" algn="tl">
                    <a:srgbClr val="C0C0C0"/>
                  </a:outerShdw>
                </a:effectLst>
                <a:latin typeface="High Tower Text" pitchFamily="18" charset="0"/>
              </a:rPr>
              <a:t>How Should We Speak?</a:t>
            </a:r>
          </a:p>
        </p:txBody>
      </p:sp>
      <p:sp>
        <p:nvSpPr>
          <p:cNvPr id="10" name="TextBox 9"/>
          <p:cNvSpPr txBox="1"/>
          <p:nvPr/>
        </p:nvSpPr>
        <p:spPr>
          <a:xfrm>
            <a:off x="647700" y="2188696"/>
            <a:ext cx="7848600" cy="4154984"/>
          </a:xfrm>
          <a:prstGeom prst="rect">
            <a:avLst/>
          </a:prstGeom>
          <a:solidFill>
            <a:schemeClr val="bg2">
              <a:lumMod val="20000"/>
              <a:lumOff val="80000"/>
              <a:alpha val="60000"/>
            </a:schemeClr>
          </a:solidFill>
          <a:ln w="28575">
            <a:solidFill>
              <a:schemeClr val="bg1"/>
            </a:solidFill>
          </a:ln>
        </p:spPr>
        <p:txBody>
          <a:bodyPr wrap="square" rtlCol="0">
            <a:spAutoFit/>
          </a:bodyPr>
          <a:lstStyle/>
          <a:p>
            <a:pPr algn="ctr"/>
            <a:r>
              <a:rPr lang="en-US" sz="4400" b="1" dirty="0">
                <a:effectLst>
                  <a:outerShdw blurRad="38100" dist="38100" dir="2700000" algn="tl">
                    <a:srgbClr val="000000">
                      <a:alpha val="43137"/>
                    </a:srgbClr>
                  </a:outerShdw>
                </a:effectLst>
                <a:latin typeface="Georgia" pitchFamily="18" charset="0"/>
              </a:rPr>
              <a:t>Speak where the Bible Speaks, Remain Silent where the Bible is Silent, Do Bible things in Bible ways, and Call Bible things by Bible Names</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647700" y="249704"/>
            <a:ext cx="7848600" cy="1846659"/>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3800" b="1" dirty="0">
                <a:effectLst>
                  <a:outerShdw blurRad="38100" dist="38100" dir="2700000" algn="tl">
                    <a:srgbClr val="C0C0C0"/>
                  </a:outerShdw>
                </a:effectLst>
                <a:latin typeface="Georgia" pitchFamily="18" charset="0"/>
              </a:rPr>
              <a:t>Is it Possible to Rise to the Noble Teaching of the New Testament?</a:t>
            </a:r>
          </a:p>
        </p:txBody>
      </p:sp>
      <p:sp>
        <p:nvSpPr>
          <p:cNvPr id="10" name="TextBox 9"/>
          <p:cNvSpPr txBox="1"/>
          <p:nvPr/>
        </p:nvSpPr>
        <p:spPr>
          <a:xfrm>
            <a:off x="647700" y="2096364"/>
            <a:ext cx="7848600" cy="4308872"/>
          </a:xfrm>
          <a:prstGeom prst="rect">
            <a:avLst/>
          </a:prstGeom>
          <a:solidFill>
            <a:schemeClr val="bg2">
              <a:lumMod val="20000"/>
              <a:lumOff val="80000"/>
              <a:alpha val="60000"/>
            </a:schemeClr>
          </a:solidFill>
          <a:ln w="28575">
            <a:solidFill>
              <a:schemeClr val="bg1"/>
            </a:solidFill>
          </a:ln>
        </p:spPr>
        <p:txBody>
          <a:bodyPr wrap="square" rtlCol="0">
            <a:spAutoFit/>
          </a:bodyPr>
          <a:lstStyle/>
          <a:p>
            <a:pPr algn="ctr"/>
            <a:r>
              <a:rPr lang="en-US" sz="3200" b="1" dirty="0">
                <a:effectLst>
                  <a:outerShdw blurRad="38100" dist="38100" dir="2700000" algn="tl">
                    <a:srgbClr val="000000">
                      <a:alpha val="43137"/>
                    </a:srgbClr>
                  </a:outerShdw>
                </a:effectLst>
                <a:latin typeface="Georgia" pitchFamily="18" charset="0"/>
              </a:rPr>
              <a:t>OR Must we speak the “Language of Ashdod”? </a:t>
            </a:r>
          </a:p>
          <a:p>
            <a:pPr algn="ctr"/>
            <a:r>
              <a:rPr lang="en-US" sz="3000" baseline="0" dirty="0">
                <a:latin typeface="Georgia" pitchFamily="18" charset="0"/>
              </a:rPr>
              <a:t>Nehemiah “… </a:t>
            </a:r>
            <a:r>
              <a:rPr lang="en-US" sz="3000" b="1" baseline="0" dirty="0">
                <a:latin typeface="Georgia" pitchFamily="18" charset="0"/>
              </a:rPr>
              <a:t>contended with them and cursed them, struck some of them and pulled out their hair, and made them swear by God, saying, ‘You shall not give your daughters as wives to their sons, nor take their daughters for your sons or yourselves.’”</a:t>
            </a:r>
            <a:endParaRPr lang="en-US" sz="3000" b="1" dirty="0">
              <a:effectLst>
                <a:outerShdw blurRad="38100" dist="38100" dir="2700000" algn="tl">
                  <a:srgbClr val="000000">
                    <a:alpha val="43137"/>
                  </a:srgbClr>
                </a:outerShdw>
              </a:effectLst>
              <a:latin typeface="Georgia"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 calcmode="lin" valueType="num">
                                      <p:cBhvr>
                                        <p:cTn id="7" dur="500" fill="hold"/>
                                        <p:tgtEl>
                                          <p:spTgt spid="10">
                                            <p:bg/>
                                          </p:spTgt>
                                        </p:tgtEl>
                                        <p:attrNameLst>
                                          <p:attrName>ppt_w</p:attrName>
                                        </p:attrNameLst>
                                      </p:cBhvr>
                                      <p:tavLst>
                                        <p:tav tm="0">
                                          <p:val>
                                            <p:fltVal val="0"/>
                                          </p:val>
                                        </p:tav>
                                        <p:tav tm="100000">
                                          <p:val>
                                            <p:strVal val="#ppt_w"/>
                                          </p:val>
                                        </p:tav>
                                      </p:tavLst>
                                    </p:anim>
                                    <p:anim calcmode="lin" valueType="num">
                                      <p:cBhvr>
                                        <p:cTn id="8" dur="500" fill="hold"/>
                                        <p:tgtEl>
                                          <p:spTgt spid="10">
                                            <p:bg/>
                                          </p:spTgt>
                                        </p:tgtEl>
                                        <p:attrNameLst>
                                          <p:attrName>ppt_h</p:attrName>
                                        </p:attrNameLst>
                                      </p:cBhvr>
                                      <p:tavLst>
                                        <p:tav tm="0">
                                          <p:val>
                                            <p:fltVal val="0"/>
                                          </p:val>
                                        </p:tav>
                                        <p:tav tm="100000">
                                          <p:val>
                                            <p:strVal val="#ppt_h"/>
                                          </p:val>
                                        </p:tav>
                                      </p:tavLst>
                                    </p:anim>
                                    <p:animEffect transition="in" filter="fade">
                                      <p:cBhvr>
                                        <p:cTn id="9" dur="500"/>
                                        <p:tgtEl>
                                          <p:spTgt spid="10">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 calcmode="lin" valueType="num">
                                      <p:cBhvr>
                                        <p:cTn id="12"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 calcmode="lin" valueType="num">
                                      <p:cBhvr>
                                        <p:cTn id="19"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0">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647700" y="249704"/>
            <a:ext cx="7848600" cy="1846659"/>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3800" b="1" dirty="0">
                <a:effectLst>
                  <a:outerShdw blurRad="38100" dist="38100" dir="2700000" algn="tl">
                    <a:srgbClr val="C0C0C0"/>
                  </a:outerShdw>
                </a:effectLst>
                <a:latin typeface="Georgia" pitchFamily="18" charset="0"/>
              </a:rPr>
              <a:t>Does God View us with any Less Disdain When We Speak The “Language of Ashdod”?</a:t>
            </a:r>
          </a:p>
        </p:txBody>
      </p:sp>
      <p:sp>
        <p:nvSpPr>
          <p:cNvPr id="10" name="TextBox 9"/>
          <p:cNvSpPr txBox="1"/>
          <p:nvPr/>
        </p:nvSpPr>
        <p:spPr>
          <a:xfrm>
            <a:off x="647700" y="2286000"/>
            <a:ext cx="7848600" cy="4031873"/>
          </a:xfrm>
          <a:prstGeom prst="rect">
            <a:avLst/>
          </a:prstGeom>
          <a:solidFill>
            <a:schemeClr val="bg2">
              <a:lumMod val="20000"/>
              <a:lumOff val="80000"/>
              <a:alpha val="60000"/>
            </a:schemeClr>
          </a:solidFill>
          <a:ln w="28575">
            <a:solidFill>
              <a:schemeClr val="bg1"/>
            </a:solidFill>
          </a:ln>
        </p:spPr>
        <p:txBody>
          <a:bodyPr wrap="square" rtlCol="0">
            <a:spAutoFit/>
          </a:bodyPr>
          <a:lstStyle/>
          <a:p>
            <a:pPr algn="ctr"/>
            <a:r>
              <a:rPr lang="en-US" sz="3200" b="1" dirty="0">
                <a:effectLst>
                  <a:outerShdw blurRad="38100" dist="38100" dir="2700000" algn="tl">
                    <a:srgbClr val="000000">
                      <a:alpha val="43137"/>
                    </a:srgbClr>
                  </a:outerShdw>
                </a:effectLst>
                <a:latin typeface="Georgia" pitchFamily="18" charset="0"/>
              </a:rPr>
              <a:t>Titus 2:7-8</a:t>
            </a:r>
          </a:p>
          <a:p>
            <a:pPr algn="ctr"/>
            <a:r>
              <a:rPr lang="en-US" sz="3200" b="1" dirty="0">
                <a:effectLst>
                  <a:outerShdw blurRad="38100" dist="38100" dir="2700000" algn="tl">
                    <a:srgbClr val="000000">
                      <a:alpha val="43137"/>
                    </a:srgbClr>
                  </a:outerShdw>
                </a:effectLst>
                <a:latin typeface="Georgia" pitchFamily="18" charset="0"/>
              </a:rPr>
              <a:t>“in all things showing yourself to be a pattern of good works; in doctrine showing integrity, reverence, incorruptibility, 8 sound speech that cannot be condemned, that one who is an opponent may be ashamed, having nothing evil to say of you.”</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ppt_w</p:attrName>
                                        </p:attrNameLst>
                                      </p:cBhvr>
                                      <p:tavLst>
                                        <p:tav tm="0">
                                          <p:val>
                                            <p:fltVal val="0"/>
                                          </p:val>
                                        </p:tav>
                                        <p:tav tm="100000">
                                          <p:val>
                                            <p:strVal val="#ppt_w"/>
                                          </p:val>
                                        </p:tav>
                                      </p:tavLst>
                                    </p:anim>
                                    <p:anim calcmode="lin" valueType="num">
                                      <p:cBhvr>
                                        <p:cTn id="8" dur="500" fill="hold"/>
                                        <p:tgtEl>
                                          <p:spTgt spid="1126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WordArt 3"/>
          <p:cNvSpPr>
            <a:spLocks noChangeArrowheads="1" noChangeShapeType="1" noTextEdit="1"/>
          </p:cNvSpPr>
          <p:nvPr/>
        </p:nvSpPr>
        <p:spPr bwMode="auto">
          <a:xfrm>
            <a:off x="3886200" y="304800"/>
            <a:ext cx="5076825"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Language of Ashdod</a:t>
            </a:r>
          </a:p>
        </p:txBody>
      </p:sp>
      <p:sp>
        <p:nvSpPr>
          <p:cNvPr id="7172" name="Text Box 4"/>
          <p:cNvSpPr txBox="1">
            <a:spLocks noChangeArrowheads="1"/>
          </p:cNvSpPr>
          <p:nvPr/>
        </p:nvSpPr>
        <p:spPr bwMode="auto">
          <a:xfrm>
            <a:off x="647700" y="1905000"/>
            <a:ext cx="7848600" cy="4708525"/>
          </a:xfrm>
          <a:prstGeom prst="rect">
            <a:avLst/>
          </a:prstGeom>
          <a:solidFill>
            <a:srgbClr val="FFFFFF">
              <a:alpha val="60001"/>
            </a:srgbClr>
          </a:solidFill>
          <a:ln w="38100">
            <a:solidFill>
              <a:schemeClr val="bg1"/>
            </a:solidFill>
            <a:miter lim="800000"/>
            <a:headEnd/>
            <a:tailEnd/>
          </a:ln>
          <a:effectLst/>
        </p:spPr>
        <p:txBody>
          <a:bodyPr>
            <a:spAutoFit/>
          </a:bodyPr>
          <a:lstStyle/>
          <a:p>
            <a:pPr algn="ctr">
              <a:spcBef>
                <a:spcPct val="50000"/>
              </a:spcBef>
              <a:defRPr/>
            </a:pPr>
            <a:r>
              <a:rPr lang="en-US" sz="4000" b="1" dirty="0">
                <a:effectLst>
                  <a:outerShdw blurRad="38100" dist="38100" dir="2700000" algn="tl">
                    <a:srgbClr val="C0C0C0"/>
                  </a:outerShdw>
                </a:effectLst>
                <a:latin typeface="Georgia" pitchFamily="18" charset="0"/>
              </a:rPr>
              <a:t>Wholesome {Sound} Words</a:t>
            </a:r>
          </a:p>
          <a:p>
            <a:pPr algn="ctr">
              <a:spcBef>
                <a:spcPct val="50000"/>
              </a:spcBef>
              <a:defRPr/>
            </a:pPr>
            <a:r>
              <a:rPr lang="en-US" sz="4000" b="1" dirty="0">
                <a:effectLst>
                  <a:outerShdw blurRad="38100" dist="38100" dir="2700000" algn="tl">
                    <a:srgbClr val="C0C0C0"/>
                  </a:outerShdw>
                </a:effectLst>
                <a:latin typeface="Georgia" pitchFamily="18" charset="0"/>
              </a:rPr>
              <a:t>1 Timothy 6:3</a:t>
            </a:r>
          </a:p>
          <a:p>
            <a:pPr algn="ctr">
              <a:spcBef>
                <a:spcPct val="50000"/>
              </a:spcBef>
              <a:defRPr/>
            </a:pPr>
            <a:r>
              <a:rPr lang="en-US" sz="4000" b="1" dirty="0">
                <a:effectLst>
                  <a:outerShdw blurRad="38100" dist="38100" dir="2700000" algn="tl">
                    <a:srgbClr val="C0C0C0"/>
                  </a:outerShdw>
                </a:effectLst>
                <a:latin typeface="Georgia" pitchFamily="18" charset="0"/>
              </a:rPr>
              <a:t>2 Timothy 1:13</a:t>
            </a:r>
          </a:p>
          <a:p>
            <a:pPr algn="ctr">
              <a:spcBef>
                <a:spcPct val="50000"/>
              </a:spcBef>
              <a:defRPr/>
            </a:pPr>
            <a:r>
              <a:rPr lang="en-US" sz="4000" b="1" dirty="0">
                <a:effectLst>
                  <a:outerShdw blurRad="38100" dist="38100" dir="2700000" algn="tl">
                    <a:srgbClr val="C0C0C0"/>
                  </a:outerShdw>
                </a:effectLst>
                <a:latin typeface="Georgia" pitchFamily="18" charset="0"/>
              </a:rPr>
              <a:t>All Teaching </a:t>
            </a:r>
            <a:r>
              <a:rPr lang="en-US" sz="4000" b="1" i="1" dirty="0">
                <a:effectLst>
                  <a:outerShdw blurRad="38100" dist="38100" dir="2700000" algn="tl">
                    <a:srgbClr val="C0C0C0"/>
                  </a:outerShdw>
                </a:effectLst>
                <a:latin typeface="Georgia" pitchFamily="18" charset="0"/>
              </a:rPr>
              <a:t>MUST</a:t>
            </a:r>
            <a:r>
              <a:rPr lang="en-US" sz="4000" b="1" dirty="0">
                <a:effectLst>
                  <a:outerShdw blurRad="38100" dist="38100" dir="2700000" algn="tl">
                    <a:srgbClr val="C0C0C0"/>
                  </a:outerShdw>
                </a:effectLst>
                <a:latin typeface="Georgia" pitchFamily="18" charset="0"/>
              </a:rPr>
              <a:t> Conform to the Pattern of Sound Words</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172">
                                            <p:bg/>
                                          </p:spTgt>
                                        </p:tgtEl>
                                        <p:attrNameLst>
                                          <p:attrName>style.visibility</p:attrName>
                                        </p:attrNameLst>
                                      </p:cBhvr>
                                      <p:to>
                                        <p:strVal val="visible"/>
                                      </p:to>
                                    </p:set>
                                    <p:animEffect transition="in" filter="dissolve">
                                      <p:cBhvr>
                                        <p:cTn id="7" dur="500"/>
                                        <p:tgtEl>
                                          <p:spTgt spid="7172">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72">
                                            <p:txEl>
                                              <p:pRg st="0" end="0"/>
                                            </p:txEl>
                                          </p:spTgt>
                                        </p:tgtEl>
                                        <p:attrNameLst>
                                          <p:attrName>style.visibility</p:attrName>
                                        </p:attrNameLst>
                                      </p:cBhvr>
                                      <p:to>
                                        <p:strVal val="visible"/>
                                      </p:to>
                                    </p:set>
                                    <p:animEffect transition="in" filter="dissolve">
                                      <p:cBhvr>
                                        <p:cTn id="10" dur="500"/>
                                        <p:tgtEl>
                                          <p:spTgt spid="717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172">
                                            <p:txEl>
                                              <p:pRg st="1" end="1"/>
                                            </p:txEl>
                                          </p:spTgt>
                                        </p:tgtEl>
                                        <p:attrNameLst>
                                          <p:attrName>style.visibility</p:attrName>
                                        </p:attrNameLst>
                                      </p:cBhvr>
                                      <p:to>
                                        <p:strVal val="visible"/>
                                      </p:to>
                                    </p:set>
                                    <p:animEffect transition="in" filter="dissolve">
                                      <p:cBhvr>
                                        <p:cTn id="15" dur="500"/>
                                        <p:tgtEl>
                                          <p:spTgt spid="717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172">
                                            <p:txEl>
                                              <p:pRg st="2" end="2"/>
                                            </p:txEl>
                                          </p:spTgt>
                                        </p:tgtEl>
                                        <p:attrNameLst>
                                          <p:attrName>style.visibility</p:attrName>
                                        </p:attrNameLst>
                                      </p:cBhvr>
                                      <p:to>
                                        <p:strVal val="visible"/>
                                      </p:to>
                                    </p:set>
                                    <p:animEffect transition="in" filter="dissolve">
                                      <p:cBhvr>
                                        <p:cTn id="20" dur="500"/>
                                        <p:tgtEl>
                                          <p:spTgt spid="717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172">
                                            <p:txEl>
                                              <p:pRg st="3" end="3"/>
                                            </p:txEl>
                                          </p:spTgt>
                                        </p:tgtEl>
                                        <p:attrNameLst>
                                          <p:attrName>style.visibility</p:attrName>
                                        </p:attrNameLst>
                                      </p:cBhvr>
                                      <p:to>
                                        <p:strVal val="visible"/>
                                      </p:to>
                                    </p:set>
                                    <p:animEffect transition="in" filter="dissolve">
                                      <p:cBhvr>
                                        <p:cTn id="25" dur="500"/>
                                        <p:tgtEl>
                                          <p:spTgt spid="71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WordArt 3"/>
          <p:cNvSpPr>
            <a:spLocks noChangeArrowheads="1" noChangeShapeType="1" noTextEdit="1"/>
          </p:cNvSpPr>
          <p:nvPr/>
        </p:nvSpPr>
        <p:spPr bwMode="auto">
          <a:xfrm>
            <a:off x="3886200" y="228600"/>
            <a:ext cx="5076825" cy="135255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What Is The</a:t>
            </a:r>
          </a:p>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Language of Ashdod?</a:t>
            </a:r>
          </a:p>
        </p:txBody>
      </p:sp>
      <p:sp>
        <p:nvSpPr>
          <p:cNvPr id="7172" name="Text Box 4"/>
          <p:cNvSpPr txBox="1">
            <a:spLocks noChangeArrowheads="1"/>
          </p:cNvSpPr>
          <p:nvPr/>
        </p:nvSpPr>
        <p:spPr bwMode="auto">
          <a:xfrm>
            <a:off x="647700" y="1905000"/>
            <a:ext cx="7848600" cy="4832350"/>
          </a:xfrm>
          <a:prstGeom prst="rect">
            <a:avLst/>
          </a:prstGeom>
          <a:solidFill>
            <a:srgbClr val="FFFFFF">
              <a:alpha val="60001"/>
            </a:srgbClr>
          </a:solidFill>
          <a:ln w="38100">
            <a:solidFill>
              <a:schemeClr val="bg1"/>
            </a:solidFill>
            <a:miter lim="800000"/>
            <a:headEnd/>
            <a:tailEnd/>
          </a:ln>
          <a:effectLst/>
        </p:spPr>
        <p:txBody>
          <a:bodyPr>
            <a:spAutoFit/>
          </a:bodyPr>
          <a:lstStyle/>
          <a:p>
            <a:pPr lvl="1" algn="ctr">
              <a:lnSpc>
                <a:spcPct val="90000"/>
              </a:lnSpc>
              <a:spcBef>
                <a:spcPts val="600"/>
              </a:spcBef>
              <a:defRPr/>
            </a:pPr>
            <a:r>
              <a:rPr lang="en-US" sz="4000" b="1" dirty="0">
                <a:effectLst>
                  <a:outerShdw blurRad="38100" dist="38100" dir="2700000" algn="tl">
                    <a:srgbClr val="C0C0C0"/>
                  </a:outerShdw>
                </a:effectLst>
                <a:latin typeface="Georgia" pitchFamily="18" charset="0"/>
              </a:rPr>
              <a:t>History of Mixed Marriages</a:t>
            </a:r>
          </a:p>
          <a:p>
            <a:pPr lvl="1" algn="ctr">
              <a:lnSpc>
                <a:spcPct val="90000"/>
              </a:lnSpc>
              <a:spcBef>
                <a:spcPts val="600"/>
              </a:spcBef>
              <a:defRPr/>
            </a:pPr>
            <a:r>
              <a:rPr lang="en-US" sz="4000" b="1" dirty="0">
                <a:effectLst>
                  <a:outerShdw blurRad="38100" dist="38100" dir="2700000" algn="tl">
                    <a:srgbClr val="C0C0C0"/>
                  </a:outerShdw>
                </a:effectLst>
                <a:latin typeface="Georgia" pitchFamily="18" charset="0"/>
              </a:rPr>
              <a:t>Children Spoke ½ Speech of Ashdod and ½ Language of Judah</a:t>
            </a:r>
          </a:p>
          <a:p>
            <a:pPr lvl="1" algn="ctr">
              <a:lnSpc>
                <a:spcPct val="90000"/>
              </a:lnSpc>
              <a:spcBef>
                <a:spcPts val="600"/>
              </a:spcBef>
              <a:defRPr/>
            </a:pPr>
            <a:r>
              <a:rPr lang="en-US" sz="4000" b="1" dirty="0">
                <a:effectLst>
                  <a:outerShdw blurRad="38100" dist="38100" dir="2700000" algn="tl">
                    <a:srgbClr val="C0C0C0"/>
                  </a:outerShdw>
                </a:effectLst>
                <a:latin typeface="Georgia" pitchFamily="18" charset="0"/>
              </a:rPr>
              <a:t>Could not express ideas of Law of Moses</a:t>
            </a:r>
          </a:p>
          <a:p>
            <a:pPr lvl="1" algn="ctr">
              <a:lnSpc>
                <a:spcPct val="90000"/>
              </a:lnSpc>
              <a:spcBef>
                <a:spcPts val="600"/>
              </a:spcBef>
              <a:defRPr/>
            </a:pPr>
            <a:r>
              <a:rPr lang="en-US" sz="4000" b="1" dirty="0">
                <a:effectLst>
                  <a:outerShdw blurRad="38100" dist="38100" dir="2700000" algn="tl">
                    <a:srgbClr val="C0C0C0"/>
                  </a:outerShdw>
                </a:effectLst>
                <a:latin typeface="Georgia" pitchFamily="18" charset="0"/>
              </a:rPr>
              <a:t>Could Not Understand Law</a:t>
            </a:r>
          </a:p>
          <a:p>
            <a:pPr lvl="1" algn="ctr">
              <a:lnSpc>
                <a:spcPct val="90000"/>
              </a:lnSpc>
              <a:spcBef>
                <a:spcPts val="600"/>
              </a:spcBef>
              <a:defRPr/>
            </a:pPr>
            <a:r>
              <a:rPr lang="en-US" sz="4000" b="1" dirty="0">
                <a:effectLst>
                  <a:outerShdw blurRad="38100" dist="38100" dir="2700000" algn="tl">
                    <a:srgbClr val="C0C0C0"/>
                  </a:outerShdw>
                </a:effectLst>
                <a:latin typeface="Georgia" pitchFamily="18" charset="0"/>
              </a:rPr>
              <a:t>Lost ideas of God</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2">
                                            <p:bg/>
                                          </p:spTgt>
                                        </p:tgtEl>
                                        <p:attrNameLst>
                                          <p:attrName>style.visibility</p:attrName>
                                        </p:attrNameLst>
                                      </p:cBhvr>
                                      <p:to>
                                        <p:strVal val="visible"/>
                                      </p:to>
                                    </p:set>
                                    <p:animEffect transition="in" filter="dissolve">
                                      <p:cBhvr>
                                        <p:cTn id="7" dur="500"/>
                                        <p:tgtEl>
                                          <p:spTgt spid="7172">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72">
                                            <p:txEl>
                                              <p:pRg st="0" end="0"/>
                                            </p:txEl>
                                          </p:spTgt>
                                        </p:tgtEl>
                                        <p:attrNameLst>
                                          <p:attrName>style.visibility</p:attrName>
                                        </p:attrNameLst>
                                      </p:cBhvr>
                                      <p:to>
                                        <p:strVal val="visible"/>
                                      </p:to>
                                    </p:set>
                                    <p:animEffect transition="in" filter="dissolve">
                                      <p:cBhvr>
                                        <p:cTn id="10" dur="500"/>
                                        <p:tgtEl>
                                          <p:spTgt spid="717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172">
                                            <p:txEl>
                                              <p:pRg st="1" end="1"/>
                                            </p:txEl>
                                          </p:spTgt>
                                        </p:tgtEl>
                                        <p:attrNameLst>
                                          <p:attrName>style.visibility</p:attrName>
                                        </p:attrNameLst>
                                      </p:cBhvr>
                                      <p:to>
                                        <p:strVal val="visible"/>
                                      </p:to>
                                    </p:set>
                                    <p:animEffect transition="in" filter="dissolve">
                                      <p:cBhvr>
                                        <p:cTn id="15" dur="500"/>
                                        <p:tgtEl>
                                          <p:spTgt spid="717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172">
                                            <p:txEl>
                                              <p:pRg st="2" end="2"/>
                                            </p:txEl>
                                          </p:spTgt>
                                        </p:tgtEl>
                                        <p:attrNameLst>
                                          <p:attrName>style.visibility</p:attrName>
                                        </p:attrNameLst>
                                      </p:cBhvr>
                                      <p:to>
                                        <p:strVal val="visible"/>
                                      </p:to>
                                    </p:set>
                                    <p:animEffect transition="in" filter="dissolve">
                                      <p:cBhvr>
                                        <p:cTn id="20" dur="500"/>
                                        <p:tgtEl>
                                          <p:spTgt spid="717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172">
                                            <p:txEl>
                                              <p:pRg st="3" end="3"/>
                                            </p:txEl>
                                          </p:spTgt>
                                        </p:tgtEl>
                                        <p:attrNameLst>
                                          <p:attrName>style.visibility</p:attrName>
                                        </p:attrNameLst>
                                      </p:cBhvr>
                                      <p:to>
                                        <p:strVal val="visible"/>
                                      </p:to>
                                    </p:set>
                                    <p:animEffect transition="in" filter="dissolve">
                                      <p:cBhvr>
                                        <p:cTn id="25" dur="500"/>
                                        <p:tgtEl>
                                          <p:spTgt spid="717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7172">
                                            <p:txEl>
                                              <p:pRg st="4" end="4"/>
                                            </p:txEl>
                                          </p:spTgt>
                                        </p:tgtEl>
                                        <p:attrNameLst>
                                          <p:attrName>style.visibility</p:attrName>
                                        </p:attrNameLst>
                                      </p:cBhvr>
                                      <p:to>
                                        <p:strVal val="visible"/>
                                      </p:to>
                                    </p:set>
                                    <p:animEffect transition="in" filter="dissolve">
                                      <p:cBhvr>
                                        <p:cTn id="30" dur="500"/>
                                        <p:tgtEl>
                                          <p:spTgt spid="71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WordArt 3"/>
          <p:cNvSpPr>
            <a:spLocks noChangeArrowheads="1" noChangeShapeType="1" noTextEdit="1"/>
          </p:cNvSpPr>
          <p:nvPr/>
        </p:nvSpPr>
        <p:spPr bwMode="auto">
          <a:xfrm>
            <a:off x="3657600" y="228600"/>
            <a:ext cx="5305425" cy="3733800"/>
          </a:xfrm>
          <a:prstGeom prst="rect">
            <a:avLst/>
          </a:prstGeom>
        </p:spPr>
        <p:txBody>
          <a:bodyPr wrap="none" fromWordArt="1">
            <a:prstTxWarp prst="textPlain">
              <a:avLst>
                <a:gd name="adj" fmla="val 51801"/>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What Is The</a:t>
            </a:r>
          </a:p>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Language of Ashdod </a:t>
            </a:r>
          </a:p>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Today?</a:t>
            </a: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0099FF"/>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215" name="AutoShape 23"/>
          <p:cNvSpPr>
            <a:spLocks noChangeArrowheads="1"/>
          </p:cNvSpPr>
          <p:nvPr/>
        </p:nvSpPr>
        <p:spPr bwMode="auto">
          <a:xfrm>
            <a:off x="228600" y="51816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8210" name="AutoShape 18"/>
          <p:cNvSpPr>
            <a:spLocks noChangeArrowheads="1"/>
          </p:cNvSpPr>
          <p:nvPr/>
        </p:nvSpPr>
        <p:spPr bwMode="auto">
          <a:xfrm>
            <a:off x="228600" y="38100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8205" name="AutoShape 13"/>
          <p:cNvSpPr>
            <a:spLocks noChangeArrowheads="1"/>
          </p:cNvSpPr>
          <p:nvPr/>
        </p:nvSpPr>
        <p:spPr bwMode="auto">
          <a:xfrm>
            <a:off x="228600" y="25908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r>
              <a:rPr kumimoji="0" lang="en-US" sz="3600" b="1" i="0" u="none" strike="noStrike" kern="10" cap="none" spc="0" normalizeH="0" baseline="0" noProof="0" dirty="0">
                <a:ln w="9525">
                  <a:solidFill>
                    <a:srgbClr val="000000"/>
                  </a:solidFill>
                  <a:round/>
                  <a:headEnd/>
                  <a:tailEnd/>
                </a:ln>
                <a:solidFill>
                  <a:srgbClr val="FFFFFF"/>
                </a:solidFill>
                <a:effectLst/>
                <a:uLnTx/>
                <a:uFillTx/>
                <a:latin typeface="Monotype Corsiva"/>
                <a:ea typeface="+mn-ea"/>
                <a:cs typeface="+mn-cs"/>
              </a:rPr>
              <a:t>	</a:t>
            </a:r>
            <a:r>
              <a:rPr kumimoji="0" lang="en-US" sz="7200" b="1" i="0" u="none" strike="noStrike" kern="10" cap="none" spc="0" normalizeH="0" baseline="0" noProof="0" dirty="0">
                <a:ln w="9525">
                  <a:solidFill>
                    <a:srgbClr val="000000"/>
                  </a:solidFill>
                  <a:round/>
                  <a:headEnd/>
                  <a:tailEnd/>
                </a:ln>
                <a:solidFill>
                  <a:srgbClr val="FFFFFF"/>
                </a:solidFill>
                <a:effectLst/>
                <a:uLnTx/>
                <a:uFillTx/>
                <a:latin typeface="Monotype Corsiva"/>
                <a:ea typeface="+mn-ea"/>
                <a:cs typeface="+mn-cs"/>
              </a:rPr>
              <a:t>Priest</a:t>
            </a:r>
            <a:endParaRPr lang="en-US" sz="4400" dirty="0"/>
          </a:p>
        </p:txBody>
      </p:sp>
      <p:sp>
        <p:nvSpPr>
          <p:cNvPr id="8200" name="AutoShape 8"/>
          <p:cNvSpPr>
            <a:spLocks noChangeArrowheads="1"/>
          </p:cNvSpPr>
          <p:nvPr/>
        </p:nvSpPr>
        <p:spPr bwMode="auto">
          <a:xfrm>
            <a:off x="228600" y="13716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6150" name="WordArt 4"/>
          <p:cNvSpPr>
            <a:spLocks noChangeArrowheads="1" noChangeShapeType="1" noTextEdit="1"/>
          </p:cNvSpPr>
          <p:nvPr/>
        </p:nvSpPr>
        <p:spPr bwMode="auto">
          <a:xfrm>
            <a:off x="471488" y="152400"/>
            <a:ext cx="8201025"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The Misuse of Scriptural Terms</a:t>
            </a:r>
          </a:p>
        </p:txBody>
      </p:sp>
      <p:sp>
        <p:nvSpPr>
          <p:cNvPr id="8199" name="WordArt 7"/>
          <p:cNvSpPr>
            <a:spLocks noChangeArrowheads="1" noChangeShapeType="1" noTextEdit="1"/>
          </p:cNvSpPr>
          <p:nvPr/>
        </p:nvSpPr>
        <p:spPr bwMode="auto">
          <a:xfrm>
            <a:off x="1219200" y="1490663"/>
            <a:ext cx="2286000" cy="542925"/>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FFFF"/>
                </a:solidFill>
                <a:latin typeface="Monotype Corsiva"/>
              </a:rPr>
              <a:t>Pastor</a:t>
            </a:r>
          </a:p>
        </p:txBody>
      </p:sp>
      <p:sp>
        <p:nvSpPr>
          <p:cNvPr id="8201" name="Line 9"/>
          <p:cNvSpPr>
            <a:spLocks noChangeShapeType="1"/>
          </p:cNvSpPr>
          <p:nvPr/>
        </p:nvSpPr>
        <p:spPr bwMode="auto">
          <a:xfrm>
            <a:off x="3810000" y="2209800"/>
            <a:ext cx="1143000" cy="0"/>
          </a:xfrm>
          <a:prstGeom prst="line">
            <a:avLst/>
          </a:prstGeom>
          <a:noFill/>
          <a:ln w="57150">
            <a:solidFill>
              <a:srgbClr val="FFFFFF"/>
            </a:solidFill>
            <a:round/>
            <a:headEnd/>
            <a:tailEnd type="triangle" w="med" len="med"/>
          </a:ln>
        </p:spPr>
        <p:txBody>
          <a:bodyPr/>
          <a:lstStyle/>
          <a:p>
            <a:endParaRPr lang="en-US"/>
          </a:p>
        </p:txBody>
      </p:sp>
      <p:sp>
        <p:nvSpPr>
          <p:cNvPr id="8202" name="WordArt 10"/>
          <p:cNvSpPr>
            <a:spLocks noChangeArrowheads="1" noChangeShapeType="1" noTextEdit="1"/>
          </p:cNvSpPr>
          <p:nvPr/>
        </p:nvSpPr>
        <p:spPr bwMode="auto">
          <a:xfrm>
            <a:off x="5105400" y="1771650"/>
            <a:ext cx="1638300" cy="523875"/>
          </a:xfrm>
          <a:prstGeom prst="rect">
            <a:avLst/>
          </a:prstGeom>
        </p:spPr>
        <p:txBody>
          <a:bodyPr wrap="none" fromWordArt="1">
            <a:prstTxWarp prst="textPlain">
              <a:avLst>
                <a:gd name="adj" fmla="val 50000"/>
              </a:avLst>
            </a:prstTxWarp>
          </a:bodyPr>
          <a:lstStyle/>
          <a:p>
            <a:pPr algn="ctr"/>
            <a:r>
              <a:rPr lang="en-US" sz="3600" kern="1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Eph 4:11</a:t>
            </a:r>
          </a:p>
        </p:txBody>
      </p:sp>
      <p:sp>
        <p:nvSpPr>
          <p:cNvPr id="8203" name="WordArt 11"/>
          <p:cNvSpPr>
            <a:spLocks noChangeArrowheads="1" noChangeShapeType="1" noTextEdit="1"/>
          </p:cNvSpPr>
          <p:nvPr/>
        </p:nvSpPr>
        <p:spPr bwMode="auto">
          <a:xfrm>
            <a:off x="7010400" y="1685925"/>
            <a:ext cx="1866900" cy="523875"/>
          </a:xfrm>
          <a:prstGeom prst="rect">
            <a:avLst/>
          </a:prstGeom>
        </p:spPr>
        <p:txBody>
          <a:bodyPr wrap="none" fromWordArt="1">
            <a:prstTxWarp prst="textPlain">
              <a:avLst>
                <a:gd name="adj" fmla="val 50000"/>
              </a:avLst>
            </a:prstTxWarp>
          </a:bodyPr>
          <a:lstStyle/>
          <a:p>
            <a:pPr algn="ctr"/>
            <a:r>
              <a:rPr lang="en-US" sz="3600" kern="1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Acts 20:28</a:t>
            </a:r>
          </a:p>
        </p:txBody>
      </p:sp>
      <p:sp>
        <p:nvSpPr>
          <p:cNvPr id="8206" name="Line 14"/>
          <p:cNvSpPr>
            <a:spLocks noChangeShapeType="1"/>
          </p:cNvSpPr>
          <p:nvPr/>
        </p:nvSpPr>
        <p:spPr bwMode="auto">
          <a:xfrm>
            <a:off x="3757613" y="3429000"/>
            <a:ext cx="1143000" cy="0"/>
          </a:xfrm>
          <a:prstGeom prst="line">
            <a:avLst/>
          </a:prstGeom>
          <a:noFill/>
          <a:ln w="57150">
            <a:solidFill>
              <a:srgbClr val="FFFFFF"/>
            </a:solidFill>
            <a:round/>
            <a:headEnd/>
            <a:tailEnd type="triangle" w="med" len="med"/>
          </a:ln>
        </p:spPr>
        <p:txBody>
          <a:bodyPr/>
          <a:lstStyle/>
          <a:p>
            <a:endParaRPr lang="en-US"/>
          </a:p>
        </p:txBody>
      </p:sp>
      <p:sp>
        <p:nvSpPr>
          <p:cNvPr id="8209" name="WordArt 17"/>
          <p:cNvSpPr>
            <a:spLocks noChangeArrowheads="1" noChangeShapeType="1" noTextEdit="1"/>
          </p:cNvSpPr>
          <p:nvPr/>
        </p:nvSpPr>
        <p:spPr bwMode="auto">
          <a:xfrm>
            <a:off x="785813" y="3952875"/>
            <a:ext cx="2971800" cy="54292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FFFFFF"/>
                </a:solidFill>
                <a:latin typeface="Monotype Corsiva"/>
              </a:rPr>
              <a:t>Church</a:t>
            </a:r>
          </a:p>
        </p:txBody>
      </p:sp>
      <p:sp>
        <p:nvSpPr>
          <p:cNvPr id="8211" name="Line 19"/>
          <p:cNvSpPr>
            <a:spLocks noChangeShapeType="1"/>
          </p:cNvSpPr>
          <p:nvPr/>
        </p:nvSpPr>
        <p:spPr bwMode="auto">
          <a:xfrm>
            <a:off x="3757613" y="4648200"/>
            <a:ext cx="1143000" cy="0"/>
          </a:xfrm>
          <a:prstGeom prst="line">
            <a:avLst/>
          </a:prstGeom>
          <a:noFill/>
          <a:ln w="57150">
            <a:solidFill>
              <a:srgbClr val="FFFFFF"/>
            </a:solidFill>
            <a:round/>
            <a:headEnd/>
            <a:tailEnd type="triangle" w="med" len="med"/>
          </a:ln>
        </p:spPr>
        <p:txBody>
          <a:bodyPr/>
          <a:lstStyle/>
          <a:p>
            <a:endParaRPr lang="en-US"/>
          </a:p>
        </p:txBody>
      </p:sp>
      <p:sp>
        <p:nvSpPr>
          <p:cNvPr id="8212" name="WordArt 20"/>
          <p:cNvSpPr>
            <a:spLocks noChangeArrowheads="1" noChangeShapeType="1" noTextEdit="1"/>
          </p:cNvSpPr>
          <p:nvPr/>
        </p:nvSpPr>
        <p:spPr bwMode="auto">
          <a:xfrm>
            <a:off x="5105400" y="4124325"/>
            <a:ext cx="1638300" cy="523875"/>
          </a:xfrm>
          <a:prstGeom prst="rect">
            <a:avLst/>
          </a:prstGeom>
        </p:spPr>
        <p:txBody>
          <a:bodyPr wrap="none" fromWordArt="1">
            <a:prstTxWarp prst="textPlain">
              <a:avLst>
                <a:gd name="adj" fmla="val 50000"/>
              </a:avLst>
            </a:prstTxWarp>
          </a:bodyPr>
          <a:lstStyle/>
          <a:p>
            <a:pPr algn="ctr"/>
            <a:r>
              <a:rPr lang="en-US" sz="3600" kern="1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Ac 20:28</a:t>
            </a:r>
          </a:p>
        </p:txBody>
      </p:sp>
      <p:sp>
        <p:nvSpPr>
          <p:cNvPr id="8213" name="WordArt 21"/>
          <p:cNvSpPr>
            <a:spLocks noChangeArrowheads="1" noChangeShapeType="1" noTextEdit="1"/>
          </p:cNvSpPr>
          <p:nvPr/>
        </p:nvSpPr>
        <p:spPr bwMode="auto">
          <a:xfrm>
            <a:off x="7086600" y="4124325"/>
            <a:ext cx="1866900" cy="514350"/>
          </a:xfrm>
          <a:prstGeom prst="rect">
            <a:avLst/>
          </a:prstGeom>
        </p:spPr>
        <p:txBody>
          <a:bodyPr wrap="none" fromWordArt="1">
            <a:prstTxWarp prst="textPlain">
              <a:avLst>
                <a:gd name="adj" fmla="val 50000"/>
              </a:avLst>
            </a:prstTxWarp>
          </a:bodyPr>
          <a:lstStyle/>
          <a:p>
            <a:pPr algn="ctr"/>
            <a:r>
              <a:rPr lang="en-US" sz="3600" kern="1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Ac 8:3</a:t>
            </a:r>
          </a:p>
        </p:txBody>
      </p:sp>
      <p:sp>
        <p:nvSpPr>
          <p:cNvPr id="8214" name="WordArt 22"/>
          <p:cNvSpPr>
            <a:spLocks noChangeArrowheads="1" noChangeShapeType="1" noTextEdit="1"/>
          </p:cNvSpPr>
          <p:nvPr/>
        </p:nvSpPr>
        <p:spPr bwMode="auto">
          <a:xfrm>
            <a:off x="1219200" y="5334000"/>
            <a:ext cx="2286000" cy="542925"/>
          </a:xfrm>
          <a:prstGeom prst="rect">
            <a:avLst/>
          </a:prstGeom>
        </p:spPr>
        <p:txBody>
          <a:bodyPr wrap="none" fromWordArt="1">
            <a:prstTxWarp prst="textPlain">
              <a:avLst>
                <a:gd name="adj" fmla="val 50000"/>
              </a:avLst>
            </a:prstTxWarp>
          </a:bodyPr>
          <a:lstStyle/>
          <a:p>
            <a:pPr algn="ctr"/>
            <a:r>
              <a:rPr lang="en-US" sz="4400" b="1" kern="10" dirty="0">
                <a:ln w="9525">
                  <a:solidFill>
                    <a:srgbClr val="000000"/>
                  </a:solidFill>
                  <a:round/>
                  <a:headEnd/>
                  <a:tailEnd/>
                </a:ln>
                <a:solidFill>
                  <a:srgbClr val="FFFFFF"/>
                </a:solidFill>
                <a:latin typeface="Monotype Corsiva"/>
              </a:rPr>
              <a:t>Saints</a:t>
            </a:r>
          </a:p>
        </p:txBody>
      </p:sp>
      <p:sp>
        <p:nvSpPr>
          <p:cNvPr id="8216" name="Line 24"/>
          <p:cNvSpPr>
            <a:spLocks noChangeShapeType="1"/>
          </p:cNvSpPr>
          <p:nvPr/>
        </p:nvSpPr>
        <p:spPr bwMode="auto">
          <a:xfrm>
            <a:off x="3810000" y="6019800"/>
            <a:ext cx="1143000" cy="0"/>
          </a:xfrm>
          <a:prstGeom prst="line">
            <a:avLst/>
          </a:prstGeom>
          <a:noFill/>
          <a:ln w="57150">
            <a:solidFill>
              <a:srgbClr val="FFFFFF"/>
            </a:solidFill>
            <a:round/>
            <a:headEnd/>
            <a:tailEnd type="triangle" w="med" len="med"/>
          </a:ln>
        </p:spPr>
        <p:txBody>
          <a:bodyPr/>
          <a:lstStyle/>
          <a:p>
            <a:endParaRPr lang="en-US"/>
          </a:p>
        </p:txBody>
      </p:sp>
      <p:sp>
        <p:nvSpPr>
          <p:cNvPr id="8217" name="WordArt 25"/>
          <p:cNvSpPr>
            <a:spLocks noChangeArrowheads="1" noChangeShapeType="1" noTextEdit="1"/>
          </p:cNvSpPr>
          <p:nvPr/>
        </p:nvSpPr>
        <p:spPr bwMode="auto">
          <a:xfrm>
            <a:off x="5105400" y="5334001"/>
            <a:ext cx="1905000" cy="685800"/>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Phil 4:21-22</a:t>
            </a:r>
          </a:p>
        </p:txBody>
      </p:sp>
      <p:sp>
        <p:nvSpPr>
          <p:cNvPr id="8218" name="WordArt 26"/>
          <p:cNvSpPr>
            <a:spLocks noChangeArrowheads="1" noChangeShapeType="1" noTextEdit="1"/>
          </p:cNvSpPr>
          <p:nvPr/>
        </p:nvSpPr>
        <p:spPr bwMode="auto">
          <a:xfrm>
            <a:off x="7162800" y="5362575"/>
            <a:ext cx="1866900" cy="514350"/>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1 </a:t>
            </a:r>
            <a:r>
              <a:rPr lang="en-US" sz="3600" kern="10" dirty="0" err="1">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Cor</a:t>
            </a: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 6:11</a:t>
            </a:r>
          </a:p>
        </p:txBody>
      </p:sp>
      <p:sp>
        <p:nvSpPr>
          <p:cNvPr id="22" name="WordArt 15"/>
          <p:cNvSpPr>
            <a:spLocks noChangeArrowheads="1" noChangeShapeType="1" noTextEdit="1"/>
          </p:cNvSpPr>
          <p:nvPr/>
        </p:nvSpPr>
        <p:spPr bwMode="auto">
          <a:xfrm>
            <a:off x="5105400" y="2905125"/>
            <a:ext cx="1638300" cy="523875"/>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80000"/>
                    </a:srgbClr>
                  </a:outerShdw>
                </a:effectLst>
                <a:latin typeface="Times New Roman"/>
                <a:cs typeface="Times New Roman"/>
              </a:rPr>
              <a:t>Rev 1:6</a:t>
            </a:r>
          </a:p>
        </p:txBody>
      </p:sp>
      <p:sp>
        <p:nvSpPr>
          <p:cNvPr id="23" name="WordArt 16"/>
          <p:cNvSpPr>
            <a:spLocks noChangeArrowheads="1" noChangeShapeType="1" noTextEdit="1"/>
          </p:cNvSpPr>
          <p:nvPr/>
        </p:nvSpPr>
        <p:spPr bwMode="auto">
          <a:xfrm>
            <a:off x="7010400" y="2914650"/>
            <a:ext cx="1866900" cy="514350"/>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80000"/>
                    </a:srgbClr>
                  </a:outerShdw>
                </a:effectLst>
                <a:latin typeface="Times New Roman"/>
                <a:cs typeface="Times New Roman"/>
              </a:rPr>
              <a:t>Heb 5:10</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Effect transition="in" filter="fade">
                                      <p:cBhvr>
                                        <p:cTn id="7" dur="2000"/>
                                        <p:tgtEl>
                                          <p:spTgt spid="8200"/>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8199"/>
                                        </p:tgtEl>
                                        <p:attrNameLst>
                                          <p:attrName>style.visibility</p:attrName>
                                        </p:attrNameLst>
                                      </p:cBhvr>
                                      <p:to>
                                        <p:strVal val="visible"/>
                                      </p:to>
                                    </p:set>
                                    <p:animEffect transition="in" filter="fade">
                                      <p:cBhvr>
                                        <p:cTn id="10" dur="1000"/>
                                        <p:tgtEl>
                                          <p:spTgt spid="8199"/>
                                        </p:tgtEl>
                                      </p:cBhvr>
                                    </p:animEffect>
                                    <p:anim calcmode="lin" valueType="num">
                                      <p:cBhvr>
                                        <p:cTn id="11" dur="1000" fill="hold"/>
                                        <p:tgtEl>
                                          <p:spTgt spid="8199"/>
                                        </p:tgtEl>
                                        <p:attrNameLst>
                                          <p:attrName>ppt_x</p:attrName>
                                        </p:attrNameLst>
                                      </p:cBhvr>
                                      <p:tavLst>
                                        <p:tav tm="0">
                                          <p:val>
                                            <p:strVal val="#ppt_x"/>
                                          </p:val>
                                        </p:tav>
                                        <p:tav tm="100000">
                                          <p:val>
                                            <p:strVal val="#ppt_x"/>
                                          </p:val>
                                        </p:tav>
                                      </p:tavLst>
                                    </p:anim>
                                    <p:anim calcmode="lin" valueType="num">
                                      <p:cBhvr>
                                        <p:cTn id="12" dur="1000" fill="hold"/>
                                        <p:tgtEl>
                                          <p:spTgt spid="8199"/>
                                        </p:tgtEl>
                                        <p:attrNameLst>
                                          <p:attrName>ppt_y</p:attrName>
                                        </p:attrNameLst>
                                      </p:cBhvr>
                                      <p:tavLst>
                                        <p:tav tm="0">
                                          <p:val>
                                            <p:strVal val="#ppt_y-.1"/>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8201"/>
                                        </p:tgtEl>
                                        <p:attrNameLst>
                                          <p:attrName>style.visibility</p:attrName>
                                        </p:attrNameLst>
                                      </p:cBhvr>
                                      <p:to>
                                        <p:strVal val="visible"/>
                                      </p:to>
                                    </p:set>
                                    <p:animEffect transition="in" filter="wipe(left)">
                                      <p:cBhvr>
                                        <p:cTn id="15" dur="2000"/>
                                        <p:tgtEl>
                                          <p:spTgt spid="820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202"/>
                                        </p:tgtEl>
                                        <p:attrNameLst>
                                          <p:attrName>style.visibility</p:attrName>
                                        </p:attrNameLst>
                                      </p:cBhvr>
                                      <p:to>
                                        <p:strVal val="visible"/>
                                      </p:to>
                                    </p:set>
                                    <p:animEffect transition="in" filter="fade">
                                      <p:cBhvr>
                                        <p:cTn id="20" dur="2000"/>
                                        <p:tgtEl>
                                          <p:spTgt spid="8202"/>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8203"/>
                                        </p:tgtEl>
                                        <p:attrNameLst>
                                          <p:attrName>style.visibility</p:attrName>
                                        </p:attrNameLst>
                                      </p:cBhvr>
                                      <p:to>
                                        <p:strVal val="visible"/>
                                      </p:to>
                                    </p:set>
                                    <p:animEffect transition="in" filter="fade">
                                      <p:cBhvr>
                                        <p:cTn id="24" dur="2000"/>
                                        <p:tgtEl>
                                          <p:spTgt spid="820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205"/>
                                        </p:tgtEl>
                                        <p:attrNameLst>
                                          <p:attrName>style.visibility</p:attrName>
                                        </p:attrNameLst>
                                      </p:cBhvr>
                                      <p:to>
                                        <p:strVal val="visible"/>
                                      </p:to>
                                    </p:set>
                                    <p:animEffect transition="in" filter="fade">
                                      <p:cBhvr>
                                        <p:cTn id="29" dur="2000"/>
                                        <p:tgtEl>
                                          <p:spTgt spid="8205"/>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8206"/>
                                        </p:tgtEl>
                                        <p:attrNameLst>
                                          <p:attrName>style.visibility</p:attrName>
                                        </p:attrNameLst>
                                      </p:cBhvr>
                                      <p:to>
                                        <p:strVal val="visible"/>
                                      </p:to>
                                    </p:set>
                                    <p:animEffect transition="in" filter="wipe(left)">
                                      <p:cBhvr>
                                        <p:cTn id="32" dur="2000"/>
                                        <p:tgtEl>
                                          <p:spTgt spid="820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2000"/>
                                        <p:tgtEl>
                                          <p:spTgt spid="22"/>
                                        </p:tgtEl>
                                      </p:cBhvr>
                                    </p:animEffect>
                                  </p:childTnLst>
                                </p:cTn>
                              </p:par>
                            </p:childTnLst>
                          </p:cTn>
                        </p:par>
                        <p:par>
                          <p:cTn id="38" fill="hold">
                            <p:stCondLst>
                              <p:cond delay="2000"/>
                            </p:stCondLst>
                            <p:childTnLst>
                              <p:par>
                                <p:cTn id="39" presetID="10" presetClass="entr" presetSubtype="0"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2000"/>
                                        <p:tgtEl>
                                          <p:spTgt spid="23"/>
                                        </p:tgtEl>
                                      </p:cBhvr>
                                    </p:animEffect>
                                  </p:childTnLst>
                                </p:cTn>
                              </p:par>
                            </p:childTnLst>
                          </p:cTn>
                        </p:par>
                      </p:childTnLst>
                    </p:cTn>
                  </p:par>
                  <p:par>
                    <p:cTn id="42" fill="hold">
                      <p:stCondLst>
                        <p:cond delay="indefinite"/>
                      </p:stCondLst>
                      <p:childTnLst>
                        <p:par>
                          <p:cTn id="43" fill="hold">
                            <p:stCondLst>
                              <p:cond delay="0"/>
                            </p:stCondLst>
                            <p:childTnLst>
                              <p:par>
                                <p:cTn id="44" presetID="47" presetClass="entr" presetSubtype="0" fill="hold" grpId="0" nodeType="clickEffect">
                                  <p:stCondLst>
                                    <p:cond delay="0"/>
                                  </p:stCondLst>
                                  <p:childTnLst>
                                    <p:set>
                                      <p:cBhvr>
                                        <p:cTn id="45" dur="1" fill="hold">
                                          <p:stCondLst>
                                            <p:cond delay="0"/>
                                          </p:stCondLst>
                                        </p:cTn>
                                        <p:tgtEl>
                                          <p:spTgt spid="8209"/>
                                        </p:tgtEl>
                                        <p:attrNameLst>
                                          <p:attrName>style.visibility</p:attrName>
                                        </p:attrNameLst>
                                      </p:cBhvr>
                                      <p:to>
                                        <p:strVal val="visible"/>
                                      </p:to>
                                    </p:set>
                                    <p:animEffect transition="in" filter="fade">
                                      <p:cBhvr>
                                        <p:cTn id="46" dur="1000"/>
                                        <p:tgtEl>
                                          <p:spTgt spid="8209"/>
                                        </p:tgtEl>
                                      </p:cBhvr>
                                    </p:animEffect>
                                    <p:anim calcmode="lin" valueType="num">
                                      <p:cBhvr>
                                        <p:cTn id="47" dur="1000" fill="hold"/>
                                        <p:tgtEl>
                                          <p:spTgt spid="8209"/>
                                        </p:tgtEl>
                                        <p:attrNameLst>
                                          <p:attrName>ppt_x</p:attrName>
                                        </p:attrNameLst>
                                      </p:cBhvr>
                                      <p:tavLst>
                                        <p:tav tm="0">
                                          <p:val>
                                            <p:strVal val="#ppt_x"/>
                                          </p:val>
                                        </p:tav>
                                        <p:tav tm="100000">
                                          <p:val>
                                            <p:strVal val="#ppt_x"/>
                                          </p:val>
                                        </p:tav>
                                      </p:tavLst>
                                    </p:anim>
                                    <p:anim calcmode="lin" valueType="num">
                                      <p:cBhvr>
                                        <p:cTn id="48" dur="1000" fill="hold"/>
                                        <p:tgtEl>
                                          <p:spTgt spid="8209"/>
                                        </p:tgtEl>
                                        <p:attrNameLst>
                                          <p:attrName>ppt_y</p:attrName>
                                        </p:attrNameLst>
                                      </p:cBhvr>
                                      <p:tavLst>
                                        <p:tav tm="0">
                                          <p:val>
                                            <p:strVal val="#ppt_y-.1"/>
                                          </p:val>
                                        </p:tav>
                                        <p:tav tm="100000">
                                          <p:val>
                                            <p:strVal val="#ppt_y"/>
                                          </p:val>
                                        </p:tav>
                                      </p:tavLst>
                                    </p:anim>
                                  </p:childTnLst>
                                </p:cTn>
                              </p:par>
                              <p:par>
                                <p:cTn id="49" presetID="10" presetClass="entr" presetSubtype="0" fill="hold" grpId="0" nodeType="withEffect">
                                  <p:stCondLst>
                                    <p:cond delay="0"/>
                                  </p:stCondLst>
                                  <p:childTnLst>
                                    <p:set>
                                      <p:cBhvr>
                                        <p:cTn id="50" dur="1" fill="hold">
                                          <p:stCondLst>
                                            <p:cond delay="0"/>
                                          </p:stCondLst>
                                        </p:cTn>
                                        <p:tgtEl>
                                          <p:spTgt spid="8210"/>
                                        </p:tgtEl>
                                        <p:attrNameLst>
                                          <p:attrName>style.visibility</p:attrName>
                                        </p:attrNameLst>
                                      </p:cBhvr>
                                      <p:to>
                                        <p:strVal val="visible"/>
                                      </p:to>
                                    </p:set>
                                    <p:animEffect transition="in" filter="fade">
                                      <p:cBhvr>
                                        <p:cTn id="51" dur="2000"/>
                                        <p:tgtEl>
                                          <p:spTgt spid="8210"/>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8211"/>
                                        </p:tgtEl>
                                        <p:attrNameLst>
                                          <p:attrName>style.visibility</p:attrName>
                                        </p:attrNameLst>
                                      </p:cBhvr>
                                      <p:to>
                                        <p:strVal val="visible"/>
                                      </p:to>
                                    </p:set>
                                    <p:animEffect transition="in" filter="wipe(left)">
                                      <p:cBhvr>
                                        <p:cTn id="54" dur="2000"/>
                                        <p:tgtEl>
                                          <p:spTgt spid="821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8212"/>
                                        </p:tgtEl>
                                        <p:attrNameLst>
                                          <p:attrName>style.visibility</p:attrName>
                                        </p:attrNameLst>
                                      </p:cBhvr>
                                      <p:to>
                                        <p:strVal val="visible"/>
                                      </p:to>
                                    </p:set>
                                    <p:animEffect transition="in" filter="fade">
                                      <p:cBhvr>
                                        <p:cTn id="59" dur="2000"/>
                                        <p:tgtEl>
                                          <p:spTgt spid="8212"/>
                                        </p:tgtEl>
                                      </p:cBhvr>
                                    </p:animEffect>
                                  </p:childTnLst>
                                </p:cTn>
                              </p:par>
                            </p:childTnLst>
                          </p:cTn>
                        </p:par>
                        <p:par>
                          <p:cTn id="60" fill="hold">
                            <p:stCondLst>
                              <p:cond delay="2000"/>
                            </p:stCondLst>
                            <p:childTnLst>
                              <p:par>
                                <p:cTn id="61" presetID="10" presetClass="entr" presetSubtype="0" fill="hold" grpId="0" nodeType="afterEffect">
                                  <p:stCondLst>
                                    <p:cond delay="0"/>
                                  </p:stCondLst>
                                  <p:childTnLst>
                                    <p:set>
                                      <p:cBhvr>
                                        <p:cTn id="62" dur="1" fill="hold">
                                          <p:stCondLst>
                                            <p:cond delay="0"/>
                                          </p:stCondLst>
                                        </p:cTn>
                                        <p:tgtEl>
                                          <p:spTgt spid="8213"/>
                                        </p:tgtEl>
                                        <p:attrNameLst>
                                          <p:attrName>style.visibility</p:attrName>
                                        </p:attrNameLst>
                                      </p:cBhvr>
                                      <p:to>
                                        <p:strVal val="visible"/>
                                      </p:to>
                                    </p:set>
                                    <p:animEffect transition="in" filter="fade">
                                      <p:cBhvr>
                                        <p:cTn id="63" dur="2000"/>
                                        <p:tgtEl>
                                          <p:spTgt spid="8213"/>
                                        </p:tgtEl>
                                      </p:cBhvr>
                                    </p:animEffect>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8214"/>
                                        </p:tgtEl>
                                        <p:attrNameLst>
                                          <p:attrName>style.visibility</p:attrName>
                                        </p:attrNameLst>
                                      </p:cBhvr>
                                      <p:to>
                                        <p:strVal val="visible"/>
                                      </p:to>
                                    </p:set>
                                    <p:animEffect transition="in" filter="fade">
                                      <p:cBhvr>
                                        <p:cTn id="68" dur="1000"/>
                                        <p:tgtEl>
                                          <p:spTgt spid="8214"/>
                                        </p:tgtEl>
                                      </p:cBhvr>
                                    </p:animEffect>
                                    <p:anim calcmode="lin" valueType="num">
                                      <p:cBhvr>
                                        <p:cTn id="69" dur="1000" fill="hold"/>
                                        <p:tgtEl>
                                          <p:spTgt spid="8214"/>
                                        </p:tgtEl>
                                        <p:attrNameLst>
                                          <p:attrName>ppt_x</p:attrName>
                                        </p:attrNameLst>
                                      </p:cBhvr>
                                      <p:tavLst>
                                        <p:tav tm="0">
                                          <p:val>
                                            <p:strVal val="#ppt_x"/>
                                          </p:val>
                                        </p:tav>
                                        <p:tav tm="100000">
                                          <p:val>
                                            <p:strVal val="#ppt_x"/>
                                          </p:val>
                                        </p:tav>
                                      </p:tavLst>
                                    </p:anim>
                                    <p:anim calcmode="lin" valueType="num">
                                      <p:cBhvr>
                                        <p:cTn id="70" dur="1000" fill="hold"/>
                                        <p:tgtEl>
                                          <p:spTgt spid="8214"/>
                                        </p:tgtEl>
                                        <p:attrNameLst>
                                          <p:attrName>ppt_y</p:attrName>
                                        </p:attrNameLst>
                                      </p:cBhvr>
                                      <p:tavLst>
                                        <p:tav tm="0">
                                          <p:val>
                                            <p:strVal val="#ppt_y-.1"/>
                                          </p:val>
                                        </p:tav>
                                        <p:tav tm="100000">
                                          <p:val>
                                            <p:strVal val="#ppt_y"/>
                                          </p:val>
                                        </p:tav>
                                      </p:tavLst>
                                    </p:anim>
                                  </p:childTnLst>
                                </p:cTn>
                              </p:par>
                              <p:par>
                                <p:cTn id="71" presetID="22" presetClass="entr" presetSubtype="8" fill="hold" grpId="0" nodeType="withEffect">
                                  <p:stCondLst>
                                    <p:cond delay="0"/>
                                  </p:stCondLst>
                                  <p:childTnLst>
                                    <p:set>
                                      <p:cBhvr>
                                        <p:cTn id="72" dur="1" fill="hold">
                                          <p:stCondLst>
                                            <p:cond delay="0"/>
                                          </p:stCondLst>
                                        </p:cTn>
                                        <p:tgtEl>
                                          <p:spTgt spid="8216"/>
                                        </p:tgtEl>
                                        <p:attrNameLst>
                                          <p:attrName>style.visibility</p:attrName>
                                        </p:attrNameLst>
                                      </p:cBhvr>
                                      <p:to>
                                        <p:strVal val="visible"/>
                                      </p:to>
                                    </p:set>
                                    <p:animEffect transition="in" filter="wipe(left)">
                                      <p:cBhvr>
                                        <p:cTn id="73" dur="2000"/>
                                        <p:tgtEl>
                                          <p:spTgt spid="8216"/>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8215"/>
                                        </p:tgtEl>
                                        <p:attrNameLst>
                                          <p:attrName>style.visibility</p:attrName>
                                        </p:attrNameLst>
                                      </p:cBhvr>
                                      <p:to>
                                        <p:strVal val="visible"/>
                                      </p:to>
                                    </p:set>
                                    <p:animEffect transition="in" filter="fade">
                                      <p:cBhvr>
                                        <p:cTn id="76" dur="2000"/>
                                        <p:tgtEl>
                                          <p:spTgt spid="8215"/>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8217"/>
                                        </p:tgtEl>
                                        <p:attrNameLst>
                                          <p:attrName>style.visibility</p:attrName>
                                        </p:attrNameLst>
                                      </p:cBhvr>
                                      <p:to>
                                        <p:strVal val="visible"/>
                                      </p:to>
                                    </p:set>
                                    <p:animEffect transition="in" filter="fade">
                                      <p:cBhvr>
                                        <p:cTn id="81" dur="2000"/>
                                        <p:tgtEl>
                                          <p:spTgt spid="8217"/>
                                        </p:tgtEl>
                                      </p:cBhvr>
                                    </p:animEffect>
                                  </p:childTnLst>
                                </p:cTn>
                              </p:par>
                            </p:childTnLst>
                          </p:cTn>
                        </p:par>
                        <p:par>
                          <p:cTn id="82" fill="hold">
                            <p:stCondLst>
                              <p:cond delay="2000"/>
                            </p:stCondLst>
                            <p:childTnLst>
                              <p:par>
                                <p:cTn id="83" presetID="10" presetClass="entr" presetSubtype="0" fill="hold" grpId="0" nodeType="afterEffect">
                                  <p:stCondLst>
                                    <p:cond delay="0"/>
                                  </p:stCondLst>
                                  <p:childTnLst>
                                    <p:set>
                                      <p:cBhvr>
                                        <p:cTn id="84" dur="1" fill="hold">
                                          <p:stCondLst>
                                            <p:cond delay="0"/>
                                          </p:stCondLst>
                                        </p:cTn>
                                        <p:tgtEl>
                                          <p:spTgt spid="8218"/>
                                        </p:tgtEl>
                                        <p:attrNameLst>
                                          <p:attrName>style.visibility</p:attrName>
                                        </p:attrNameLst>
                                      </p:cBhvr>
                                      <p:to>
                                        <p:strVal val="visible"/>
                                      </p:to>
                                    </p:set>
                                    <p:animEffect transition="in" filter="fade">
                                      <p:cBhvr>
                                        <p:cTn id="85" dur="2000"/>
                                        <p:tgtEl>
                                          <p:spTgt spid="8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5" grpId="0" animBg="1"/>
      <p:bldP spid="8210" grpId="0" animBg="1"/>
      <p:bldP spid="8205" grpId="0" animBg="1"/>
      <p:bldP spid="8200" grpId="0" animBg="1"/>
      <p:bldP spid="8199" grpId="0" animBg="1"/>
      <p:bldP spid="8201" grpId="0" animBg="1"/>
      <p:bldP spid="8202" grpId="0" animBg="1"/>
      <p:bldP spid="8203" grpId="0" animBg="1"/>
      <p:bldP spid="8206" grpId="0" animBg="1"/>
      <p:bldP spid="8209" grpId="0" animBg="1"/>
      <p:bldP spid="8211" grpId="0" animBg="1"/>
      <p:bldP spid="8212" grpId="0" animBg="1"/>
      <p:bldP spid="8213" grpId="0" animBg="1"/>
      <p:bldP spid="8214" grpId="0" animBg="1"/>
      <p:bldP spid="8216" grpId="0" animBg="1"/>
      <p:bldP spid="8217" grpId="0" animBg="1"/>
      <p:bldP spid="8218"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0099FF"/>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194" name="WordArt 6"/>
          <p:cNvSpPr>
            <a:spLocks noChangeArrowheads="1" noChangeShapeType="1" noTextEdit="1"/>
          </p:cNvSpPr>
          <p:nvPr/>
        </p:nvSpPr>
        <p:spPr bwMode="auto">
          <a:xfrm>
            <a:off x="471488" y="152400"/>
            <a:ext cx="8201025" cy="647700"/>
          </a:xfrm>
          <a:prstGeom prst="rect">
            <a:avLst/>
          </a:prstGeom>
        </p:spPr>
        <p:txBody>
          <a:bodyPr wrap="none" fromWordArt="1">
            <a:prstTxWarp prst="textPlain">
              <a:avLst>
                <a:gd name="adj" fmla="val 50000"/>
              </a:avLst>
            </a:prstTxWarp>
          </a:bodyPr>
          <a:lstStyle/>
          <a:p>
            <a:pPr algn="ctr"/>
            <a:r>
              <a:rPr lang="en-US"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Replacing Scriptural Terms</a:t>
            </a:r>
          </a:p>
        </p:txBody>
      </p:sp>
      <p:sp>
        <p:nvSpPr>
          <p:cNvPr id="10263" name="Text Box 23"/>
          <p:cNvSpPr txBox="1">
            <a:spLocks noChangeArrowheads="1"/>
          </p:cNvSpPr>
          <p:nvPr/>
        </p:nvSpPr>
        <p:spPr bwMode="auto">
          <a:xfrm>
            <a:off x="228600" y="800100"/>
            <a:ext cx="8610600" cy="5964710"/>
          </a:xfrm>
          <a:prstGeom prst="rect">
            <a:avLst/>
          </a:prstGeom>
          <a:noFill/>
          <a:ln w="9525">
            <a:noFill/>
            <a:miter lim="800000"/>
            <a:headEnd/>
            <a:tailEnd/>
          </a:ln>
          <a:effectLst/>
        </p:spPr>
        <p:txBody>
          <a:bodyPr wrap="square">
            <a:spAutoFit/>
          </a:bodyPr>
          <a:lstStyle/>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Lord’s Supper replaced by “Sacrament”</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Bible Class replaced by “Sunday School”</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Church replaced by “Parish”</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Doctrine replaced by “Statement of Faith”</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Preaching replaced by “Outreach”</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rPr>
              <a:t>Teaching replaced by “Witnessing”</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63">
                                            <p:txEl>
                                              <p:pRg st="0" end="0"/>
                                            </p:txEl>
                                          </p:spTgt>
                                        </p:tgtEl>
                                        <p:attrNameLst>
                                          <p:attrName>style.visibility</p:attrName>
                                        </p:attrNameLst>
                                      </p:cBhvr>
                                      <p:to>
                                        <p:strVal val="visible"/>
                                      </p:to>
                                    </p:set>
                                    <p:animEffect transition="in" filter="wipe(left)">
                                      <p:cBhvr>
                                        <p:cTn id="7" dur="1000"/>
                                        <p:tgtEl>
                                          <p:spTgt spid="102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63">
                                            <p:txEl>
                                              <p:pRg st="1" end="1"/>
                                            </p:txEl>
                                          </p:spTgt>
                                        </p:tgtEl>
                                        <p:attrNameLst>
                                          <p:attrName>style.visibility</p:attrName>
                                        </p:attrNameLst>
                                      </p:cBhvr>
                                      <p:to>
                                        <p:strVal val="visible"/>
                                      </p:to>
                                    </p:set>
                                    <p:animEffect transition="in" filter="wipe(left)">
                                      <p:cBhvr>
                                        <p:cTn id="12" dur="1000"/>
                                        <p:tgtEl>
                                          <p:spTgt spid="102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63">
                                            <p:txEl>
                                              <p:pRg st="2" end="2"/>
                                            </p:txEl>
                                          </p:spTgt>
                                        </p:tgtEl>
                                        <p:attrNameLst>
                                          <p:attrName>style.visibility</p:attrName>
                                        </p:attrNameLst>
                                      </p:cBhvr>
                                      <p:to>
                                        <p:strVal val="visible"/>
                                      </p:to>
                                    </p:set>
                                    <p:animEffect transition="in" filter="wipe(left)">
                                      <p:cBhvr>
                                        <p:cTn id="17" dur="1000"/>
                                        <p:tgtEl>
                                          <p:spTgt spid="102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63">
                                            <p:txEl>
                                              <p:pRg st="3" end="3"/>
                                            </p:txEl>
                                          </p:spTgt>
                                        </p:tgtEl>
                                        <p:attrNameLst>
                                          <p:attrName>style.visibility</p:attrName>
                                        </p:attrNameLst>
                                      </p:cBhvr>
                                      <p:to>
                                        <p:strVal val="visible"/>
                                      </p:to>
                                    </p:set>
                                    <p:animEffect transition="in" filter="wipe(left)">
                                      <p:cBhvr>
                                        <p:cTn id="22" dur="1000"/>
                                        <p:tgtEl>
                                          <p:spTgt spid="102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63">
                                            <p:txEl>
                                              <p:pRg st="4" end="4"/>
                                            </p:txEl>
                                          </p:spTgt>
                                        </p:tgtEl>
                                        <p:attrNameLst>
                                          <p:attrName>style.visibility</p:attrName>
                                        </p:attrNameLst>
                                      </p:cBhvr>
                                      <p:to>
                                        <p:strVal val="visible"/>
                                      </p:to>
                                    </p:set>
                                    <p:animEffect transition="in" filter="wipe(left)">
                                      <p:cBhvr>
                                        <p:cTn id="27" dur="1000"/>
                                        <p:tgtEl>
                                          <p:spTgt spid="102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63">
                                            <p:txEl>
                                              <p:pRg st="5" end="5"/>
                                            </p:txEl>
                                          </p:spTgt>
                                        </p:tgtEl>
                                        <p:attrNameLst>
                                          <p:attrName>style.visibility</p:attrName>
                                        </p:attrNameLst>
                                      </p:cBhvr>
                                      <p:to>
                                        <p:strVal val="visible"/>
                                      </p:to>
                                    </p:set>
                                    <p:animEffect transition="in" filter="wipe(left)">
                                      <p:cBhvr>
                                        <p:cTn id="32" dur="1000"/>
                                        <p:tgtEl>
                                          <p:spTgt spid="102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3886200" y="304800"/>
            <a:ext cx="5076825"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Language of Ashdod</a:t>
            </a:r>
          </a:p>
        </p:txBody>
      </p:sp>
      <p:sp>
        <p:nvSpPr>
          <p:cNvPr id="9221" name="Text Box 5"/>
          <p:cNvSpPr txBox="1">
            <a:spLocks noChangeArrowheads="1"/>
          </p:cNvSpPr>
          <p:nvPr/>
        </p:nvSpPr>
        <p:spPr bwMode="auto">
          <a:xfrm>
            <a:off x="1143000" y="2438400"/>
            <a:ext cx="6477000" cy="3785652"/>
          </a:xfrm>
          <a:prstGeom prst="rect">
            <a:avLst/>
          </a:prstGeom>
          <a:solidFill>
            <a:srgbClr val="FFFFFF">
              <a:alpha val="60001"/>
            </a:srgbClr>
          </a:solidFill>
          <a:ln w="38100">
            <a:solidFill>
              <a:schemeClr val="bg1"/>
            </a:solidFill>
            <a:miter lim="800000"/>
            <a:headEnd/>
            <a:tailEnd/>
          </a:ln>
          <a:effectLst/>
        </p:spPr>
        <p:txBody>
          <a:bodyPr wrap="square">
            <a:spAutoFit/>
          </a:bodyPr>
          <a:lstStyle/>
          <a:p>
            <a:pPr algn="ctr">
              <a:spcBef>
                <a:spcPct val="50000"/>
              </a:spcBef>
              <a:defRPr/>
            </a:pPr>
            <a:r>
              <a:rPr lang="en-US" sz="4800" b="1" dirty="0">
                <a:effectLst>
                  <a:outerShdw blurRad="38100" dist="38100" dir="2700000" algn="tl">
                    <a:srgbClr val="C0C0C0"/>
                  </a:outerShdw>
                </a:effectLst>
                <a:latin typeface="High Tower Text" pitchFamily="18" charset="0"/>
              </a:rPr>
              <a:t>The Language of Ashdod is a blending of the Biblical with denominationalism / world.</a:t>
            </a:r>
          </a:p>
        </p:txBody>
      </p:sp>
    </p:spTree>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0099FF"/>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215" name="AutoShape 23"/>
          <p:cNvSpPr>
            <a:spLocks noChangeArrowheads="1"/>
          </p:cNvSpPr>
          <p:nvPr/>
        </p:nvSpPr>
        <p:spPr bwMode="auto">
          <a:xfrm>
            <a:off x="228600" y="5181601"/>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8210" name="AutoShape 18"/>
          <p:cNvSpPr>
            <a:spLocks noChangeArrowheads="1"/>
          </p:cNvSpPr>
          <p:nvPr/>
        </p:nvSpPr>
        <p:spPr bwMode="auto">
          <a:xfrm>
            <a:off x="228600" y="38100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8205" name="AutoShape 13"/>
          <p:cNvSpPr>
            <a:spLocks noChangeArrowheads="1"/>
          </p:cNvSpPr>
          <p:nvPr/>
        </p:nvSpPr>
        <p:spPr bwMode="auto">
          <a:xfrm>
            <a:off x="228600" y="25908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r>
              <a:rPr kumimoji="0" lang="en-US" sz="4800" b="1" i="0" u="none" strike="noStrike" kern="10" cap="none" spc="0" normalizeH="0" baseline="0" noProof="0" dirty="0">
                <a:ln w="9525">
                  <a:solidFill>
                    <a:srgbClr val="000000"/>
                  </a:solidFill>
                  <a:round/>
                  <a:headEnd/>
                  <a:tailEnd/>
                </a:ln>
                <a:solidFill>
                  <a:srgbClr val="FFFFFF"/>
                </a:solidFill>
                <a:effectLst/>
                <a:uLnTx/>
                <a:uFillTx/>
                <a:latin typeface="Monotype Corsiva"/>
                <a:ea typeface="+mn-ea"/>
                <a:cs typeface="+mn-cs"/>
              </a:rPr>
              <a:t>“My, Your, Ours”</a:t>
            </a:r>
            <a:endParaRPr lang="en-US" sz="4400" dirty="0"/>
          </a:p>
        </p:txBody>
      </p:sp>
      <p:sp>
        <p:nvSpPr>
          <p:cNvPr id="8200" name="AutoShape 8"/>
          <p:cNvSpPr>
            <a:spLocks noChangeArrowheads="1"/>
          </p:cNvSpPr>
          <p:nvPr/>
        </p:nvSpPr>
        <p:spPr bwMode="auto">
          <a:xfrm>
            <a:off x="228600" y="1371600"/>
            <a:ext cx="4100513" cy="838200"/>
          </a:xfrm>
          <a:prstGeom prst="roundRect">
            <a:avLst>
              <a:gd name="adj" fmla="val 16667"/>
            </a:avLst>
          </a:prstGeom>
          <a:solidFill>
            <a:srgbClr val="F6D990">
              <a:alpha val="79999"/>
            </a:srgbClr>
          </a:solidFill>
          <a:ln w="57150">
            <a:solidFill>
              <a:srgbClr val="FFFFFF"/>
            </a:solidFill>
            <a:round/>
            <a:headEnd/>
            <a:tailEnd/>
          </a:ln>
        </p:spPr>
        <p:txBody>
          <a:bodyPr wrap="none" anchor="ctr"/>
          <a:lstStyle/>
          <a:p>
            <a:endParaRPr lang="en-US"/>
          </a:p>
        </p:txBody>
      </p:sp>
      <p:sp>
        <p:nvSpPr>
          <p:cNvPr id="6150" name="WordArt 4"/>
          <p:cNvSpPr>
            <a:spLocks noChangeArrowheads="1" noChangeShapeType="1" noTextEdit="1"/>
          </p:cNvSpPr>
          <p:nvPr/>
        </p:nvSpPr>
        <p:spPr bwMode="auto">
          <a:xfrm>
            <a:off x="471488" y="152400"/>
            <a:ext cx="8201025" cy="647700"/>
          </a:xfrm>
          <a:prstGeom prst="rect">
            <a:avLst/>
          </a:prstGeom>
        </p:spPr>
        <p:txBody>
          <a:bodyPr wrap="none" fromWordArt="1">
            <a:prstTxWarp prst="textPlain">
              <a:avLst>
                <a:gd name="adj" fmla="val 50000"/>
              </a:avLst>
            </a:prstTxWarp>
          </a:bodyPr>
          <a:lstStyle/>
          <a:p>
            <a:pPr algn="ctr"/>
            <a:r>
              <a:rPr lang="en-US"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Some Christians today Talking About:</a:t>
            </a:r>
          </a:p>
        </p:txBody>
      </p:sp>
      <p:sp>
        <p:nvSpPr>
          <p:cNvPr id="8199" name="WordArt 7"/>
          <p:cNvSpPr>
            <a:spLocks noChangeArrowheads="1" noChangeShapeType="1" noTextEdit="1"/>
          </p:cNvSpPr>
          <p:nvPr/>
        </p:nvSpPr>
        <p:spPr bwMode="auto">
          <a:xfrm>
            <a:off x="471488" y="1490663"/>
            <a:ext cx="3567112" cy="54292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FFFFFF"/>
                </a:solidFill>
                <a:latin typeface="Monotype Corsiva"/>
              </a:rPr>
              <a:t>Join the Church</a:t>
            </a:r>
          </a:p>
        </p:txBody>
      </p:sp>
      <p:sp>
        <p:nvSpPr>
          <p:cNvPr id="8201" name="Line 9"/>
          <p:cNvSpPr>
            <a:spLocks noChangeShapeType="1"/>
          </p:cNvSpPr>
          <p:nvPr/>
        </p:nvSpPr>
        <p:spPr bwMode="auto">
          <a:xfrm>
            <a:off x="3810000" y="2209800"/>
            <a:ext cx="1143000" cy="0"/>
          </a:xfrm>
          <a:prstGeom prst="line">
            <a:avLst/>
          </a:prstGeom>
          <a:noFill/>
          <a:ln w="57150">
            <a:solidFill>
              <a:srgbClr val="FFFFFF"/>
            </a:solidFill>
            <a:round/>
            <a:headEnd/>
            <a:tailEnd type="triangle" w="med" len="med"/>
          </a:ln>
        </p:spPr>
        <p:txBody>
          <a:bodyPr/>
          <a:lstStyle/>
          <a:p>
            <a:endParaRPr lang="en-US"/>
          </a:p>
        </p:txBody>
      </p:sp>
      <p:sp>
        <p:nvSpPr>
          <p:cNvPr id="8203" name="WordArt 11"/>
          <p:cNvSpPr>
            <a:spLocks noChangeArrowheads="1" noChangeShapeType="1" noTextEdit="1"/>
          </p:cNvSpPr>
          <p:nvPr/>
        </p:nvSpPr>
        <p:spPr bwMode="auto">
          <a:xfrm>
            <a:off x="5295900" y="1500187"/>
            <a:ext cx="2400300" cy="533401"/>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Acts 2:47</a:t>
            </a:r>
          </a:p>
        </p:txBody>
      </p:sp>
      <p:sp>
        <p:nvSpPr>
          <p:cNvPr id="8206" name="Line 14"/>
          <p:cNvSpPr>
            <a:spLocks noChangeShapeType="1"/>
          </p:cNvSpPr>
          <p:nvPr/>
        </p:nvSpPr>
        <p:spPr bwMode="auto">
          <a:xfrm>
            <a:off x="3757613" y="3429000"/>
            <a:ext cx="1143000" cy="0"/>
          </a:xfrm>
          <a:prstGeom prst="line">
            <a:avLst/>
          </a:prstGeom>
          <a:noFill/>
          <a:ln w="57150">
            <a:solidFill>
              <a:srgbClr val="FFFFFF"/>
            </a:solidFill>
            <a:round/>
            <a:headEnd/>
            <a:tailEnd type="triangle" w="med" len="med"/>
          </a:ln>
        </p:spPr>
        <p:txBody>
          <a:bodyPr/>
          <a:lstStyle/>
          <a:p>
            <a:endParaRPr lang="en-US"/>
          </a:p>
        </p:txBody>
      </p:sp>
      <p:sp>
        <p:nvSpPr>
          <p:cNvPr id="8209" name="WordArt 17"/>
          <p:cNvSpPr>
            <a:spLocks noChangeArrowheads="1" noChangeShapeType="1" noTextEdit="1"/>
          </p:cNvSpPr>
          <p:nvPr/>
        </p:nvSpPr>
        <p:spPr bwMode="auto">
          <a:xfrm>
            <a:off x="785813" y="3952875"/>
            <a:ext cx="2971800" cy="542925"/>
          </a:xfrm>
          <a:prstGeom prst="rect">
            <a:avLst/>
          </a:prstGeom>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FFFFFF"/>
                </a:solidFill>
                <a:latin typeface="Monotype Corsiva"/>
              </a:rPr>
              <a:t>Devotionals</a:t>
            </a:r>
          </a:p>
        </p:txBody>
      </p:sp>
      <p:sp>
        <p:nvSpPr>
          <p:cNvPr id="8211" name="Line 19"/>
          <p:cNvSpPr>
            <a:spLocks noChangeShapeType="1"/>
          </p:cNvSpPr>
          <p:nvPr/>
        </p:nvSpPr>
        <p:spPr bwMode="auto">
          <a:xfrm>
            <a:off x="3757613" y="4648200"/>
            <a:ext cx="1143000" cy="0"/>
          </a:xfrm>
          <a:prstGeom prst="line">
            <a:avLst/>
          </a:prstGeom>
          <a:noFill/>
          <a:ln w="57150">
            <a:solidFill>
              <a:srgbClr val="FFFFFF"/>
            </a:solidFill>
            <a:round/>
            <a:headEnd/>
            <a:tailEnd type="triangle" w="med" len="med"/>
          </a:ln>
        </p:spPr>
        <p:txBody>
          <a:bodyPr/>
          <a:lstStyle/>
          <a:p>
            <a:endParaRPr lang="en-US"/>
          </a:p>
        </p:txBody>
      </p:sp>
      <p:sp>
        <p:nvSpPr>
          <p:cNvPr id="8212" name="WordArt 20"/>
          <p:cNvSpPr>
            <a:spLocks noChangeArrowheads="1" noChangeShapeType="1" noTextEdit="1"/>
          </p:cNvSpPr>
          <p:nvPr/>
        </p:nvSpPr>
        <p:spPr bwMode="auto">
          <a:xfrm>
            <a:off x="4900612" y="3810000"/>
            <a:ext cx="3938588" cy="695325"/>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Chapter and Verse?</a:t>
            </a:r>
          </a:p>
        </p:txBody>
      </p:sp>
      <p:sp>
        <p:nvSpPr>
          <p:cNvPr id="8214" name="WordArt 22"/>
          <p:cNvSpPr>
            <a:spLocks noChangeArrowheads="1" noChangeShapeType="1" noTextEdit="1"/>
          </p:cNvSpPr>
          <p:nvPr/>
        </p:nvSpPr>
        <p:spPr bwMode="auto">
          <a:xfrm>
            <a:off x="785813" y="5324475"/>
            <a:ext cx="3252787" cy="695325"/>
          </a:xfrm>
          <a:prstGeom prst="rect">
            <a:avLst/>
          </a:prstGeom>
        </p:spPr>
        <p:txBody>
          <a:bodyPr wrap="none" fromWordArt="1">
            <a:prstTxWarp prst="textPlain">
              <a:avLst>
                <a:gd name="adj" fmla="val 50000"/>
              </a:avLst>
            </a:prstTxWarp>
          </a:bodyPr>
          <a:lstStyle/>
          <a:p>
            <a:pPr algn="ctr"/>
            <a:r>
              <a:rPr lang="en-US" sz="4400" b="1" kern="10" dirty="0">
                <a:ln w="9525">
                  <a:solidFill>
                    <a:srgbClr val="000000"/>
                  </a:solidFill>
                  <a:round/>
                  <a:headEnd/>
                  <a:tailEnd/>
                </a:ln>
                <a:solidFill>
                  <a:srgbClr val="FFFFFF"/>
                </a:solidFill>
                <a:latin typeface="Monotype Corsiva"/>
              </a:rPr>
              <a:t>Christianity</a:t>
            </a:r>
          </a:p>
        </p:txBody>
      </p:sp>
      <p:sp>
        <p:nvSpPr>
          <p:cNvPr id="8216" name="Line 24"/>
          <p:cNvSpPr>
            <a:spLocks noChangeShapeType="1"/>
          </p:cNvSpPr>
          <p:nvPr/>
        </p:nvSpPr>
        <p:spPr bwMode="auto">
          <a:xfrm>
            <a:off x="3810000" y="6019800"/>
            <a:ext cx="1143000" cy="0"/>
          </a:xfrm>
          <a:prstGeom prst="line">
            <a:avLst/>
          </a:prstGeom>
          <a:noFill/>
          <a:ln w="57150">
            <a:solidFill>
              <a:srgbClr val="FFFFFF"/>
            </a:solidFill>
            <a:round/>
            <a:headEnd/>
            <a:tailEnd type="triangle" w="med" len="med"/>
          </a:ln>
        </p:spPr>
        <p:txBody>
          <a:bodyPr/>
          <a:lstStyle/>
          <a:p>
            <a:endParaRPr lang="en-US"/>
          </a:p>
        </p:txBody>
      </p:sp>
      <p:sp>
        <p:nvSpPr>
          <p:cNvPr id="8217" name="WordArt 25"/>
          <p:cNvSpPr>
            <a:spLocks noChangeArrowheads="1" noChangeShapeType="1" noTextEdit="1"/>
          </p:cNvSpPr>
          <p:nvPr/>
        </p:nvSpPr>
        <p:spPr bwMode="auto">
          <a:xfrm>
            <a:off x="4953000" y="5029200"/>
            <a:ext cx="3886200" cy="838201"/>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79999"/>
                    </a:srgbClr>
                  </a:outerShdw>
                </a:effectLst>
                <a:latin typeface="Times New Roman"/>
                <a:cs typeface="Times New Roman"/>
              </a:rPr>
              <a:t>Not used before 1250</a:t>
            </a:r>
          </a:p>
        </p:txBody>
      </p:sp>
      <p:sp>
        <p:nvSpPr>
          <p:cNvPr id="22" name="WordArt 15"/>
          <p:cNvSpPr>
            <a:spLocks noChangeArrowheads="1" noChangeShapeType="1" noTextEdit="1"/>
          </p:cNvSpPr>
          <p:nvPr/>
        </p:nvSpPr>
        <p:spPr bwMode="auto">
          <a:xfrm>
            <a:off x="5105400" y="2643187"/>
            <a:ext cx="3352800" cy="523875"/>
          </a:xfrm>
          <a:prstGeom prst="rect">
            <a:avLst/>
          </a:prstGeom>
        </p:spPr>
        <p:txBody>
          <a:bodyPr wrap="none" fromWordArt="1">
            <a:prstTxWarp prst="textPlain">
              <a:avLst>
                <a:gd name="adj" fmla="val 50000"/>
              </a:avLst>
            </a:prstTxWarp>
          </a:bodyPr>
          <a:lstStyle/>
          <a:p>
            <a:pPr algn="ctr"/>
            <a:r>
              <a:rPr lang="en-US" sz="3600" kern="10" dirty="0">
                <a:ln w="9525">
                  <a:solidFill>
                    <a:srgbClr val="F6D990"/>
                  </a:solidFill>
                  <a:round/>
                  <a:headEnd/>
                  <a:tailEnd/>
                </a:ln>
                <a:solidFill>
                  <a:schemeClr val="bg1"/>
                </a:solidFill>
                <a:effectLst>
                  <a:outerShdw dist="45791" dir="2021404" algn="ctr" rotWithShape="0">
                    <a:srgbClr val="B2B2B2">
                      <a:alpha val="80000"/>
                    </a:srgbClr>
                  </a:outerShdw>
                </a:effectLst>
                <a:latin typeface="Times New Roman"/>
                <a:cs typeface="Times New Roman"/>
              </a:rPr>
              <a:t>Matthew 16:18</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Effect transition="in" filter="fade">
                                      <p:cBhvr>
                                        <p:cTn id="7" dur="2000"/>
                                        <p:tgtEl>
                                          <p:spTgt spid="8200"/>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8199"/>
                                        </p:tgtEl>
                                        <p:attrNameLst>
                                          <p:attrName>style.visibility</p:attrName>
                                        </p:attrNameLst>
                                      </p:cBhvr>
                                      <p:to>
                                        <p:strVal val="visible"/>
                                      </p:to>
                                    </p:set>
                                    <p:animEffect transition="in" filter="fade">
                                      <p:cBhvr>
                                        <p:cTn id="10" dur="1000"/>
                                        <p:tgtEl>
                                          <p:spTgt spid="8199"/>
                                        </p:tgtEl>
                                      </p:cBhvr>
                                    </p:animEffect>
                                    <p:anim calcmode="lin" valueType="num">
                                      <p:cBhvr>
                                        <p:cTn id="11" dur="1000" fill="hold"/>
                                        <p:tgtEl>
                                          <p:spTgt spid="8199"/>
                                        </p:tgtEl>
                                        <p:attrNameLst>
                                          <p:attrName>ppt_x</p:attrName>
                                        </p:attrNameLst>
                                      </p:cBhvr>
                                      <p:tavLst>
                                        <p:tav tm="0">
                                          <p:val>
                                            <p:strVal val="#ppt_x"/>
                                          </p:val>
                                        </p:tav>
                                        <p:tav tm="100000">
                                          <p:val>
                                            <p:strVal val="#ppt_x"/>
                                          </p:val>
                                        </p:tav>
                                      </p:tavLst>
                                    </p:anim>
                                    <p:anim calcmode="lin" valueType="num">
                                      <p:cBhvr>
                                        <p:cTn id="12" dur="1000" fill="hold"/>
                                        <p:tgtEl>
                                          <p:spTgt spid="8199"/>
                                        </p:tgtEl>
                                        <p:attrNameLst>
                                          <p:attrName>ppt_y</p:attrName>
                                        </p:attrNameLst>
                                      </p:cBhvr>
                                      <p:tavLst>
                                        <p:tav tm="0">
                                          <p:val>
                                            <p:strVal val="#ppt_y-.1"/>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8201"/>
                                        </p:tgtEl>
                                        <p:attrNameLst>
                                          <p:attrName>style.visibility</p:attrName>
                                        </p:attrNameLst>
                                      </p:cBhvr>
                                      <p:to>
                                        <p:strVal val="visible"/>
                                      </p:to>
                                    </p:set>
                                    <p:animEffect transition="in" filter="wipe(left)">
                                      <p:cBhvr>
                                        <p:cTn id="15" dur="2000"/>
                                        <p:tgtEl>
                                          <p:spTgt spid="820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203"/>
                                        </p:tgtEl>
                                        <p:attrNameLst>
                                          <p:attrName>style.visibility</p:attrName>
                                        </p:attrNameLst>
                                      </p:cBhvr>
                                      <p:to>
                                        <p:strVal val="visible"/>
                                      </p:to>
                                    </p:set>
                                    <p:animEffect transition="in" filter="fade">
                                      <p:cBhvr>
                                        <p:cTn id="20" dur="2000"/>
                                        <p:tgtEl>
                                          <p:spTgt spid="820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205"/>
                                        </p:tgtEl>
                                        <p:attrNameLst>
                                          <p:attrName>style.visibility</p:attrName>
                                        </p:attrNameLst>
                                      </p:cBhvr>
                                      <p:to>
                                        <p:strVal val="visible"/>
                                      </p:to>
                                    </p:set>
                                    <p:animEffect transition="in" filter="fade">
                                      <p:cBhvr>
                                        <p:cTn id="25" dur="2000"/>
                                        <p:tgtEl>
                                          <p:spTgt spid="820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8206"/>
                                        </p:tgtEl>
                                        <p:attrNameLst>
                                          <p:attrName>style.visibility</p:attrName>
                                        </p:attrNameLst>
                                      </p:cBhvr>
                                      <p:to>
                                        <p:strVal val="visible"/>
                                      </p:to>
                                    </p:set>
                                    <p:animEffect transition="in" filter="wipe(left)">
                                      <p:cBhvr>
                                        <p:cTn id="28" dur="2000"/>
                                        <p:tgtEl>
                                          <p:spTgt spid="820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20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8209"/>
                                        </p:tgtEl>
                                        <p:attrNameLst>
                                          <p:attrName>style.visibility</p:attrName>
                                        </p:attrNameLst>
                                      </p:cBhvr>
                                      <p:to>
                                        <p:strVal val="visible"/>
                                      </p:to>
                                    </p:set>
                                    <p:animEffect transition="in" filter="fade">
                                      <p:cBhvr>
                                        <p:cTn id="38" dur="1000"/>
                                        <p:tgtEl>
                                          <p:spTgt spid="8209"/>
                                        </p:tgtEl>
                                      </p:cBhvr>
                                    </p:animEffect>
                                    <p:anim calcmode="lin" valueType="num">
                                      <p:cBhvr>
                                        <p:cTn id="39" dur="1000" fill="hold"/>
                                        <p:tgtEl>
                                          <p:spTgt spid="8209"/>
                                        </p:tgtEl>
                                        <p:attrNameLst>
                                          <p:attrName>ppt_x</p:attrName>
                                        </p:attrNameLst>
                                      </p:cBhvr>
                                      <p:tavLst>
                                        <p:tav tm="0">
                                          <p:val>
                                            <p:strVal val="#ppt_x"/>
                                          </p:val>
                                        </p:tav>
                                        <p:tav tm="100000">
                                          <p:val>
                                            <p:strVal val="#ppt_x"/>
                                          </p:val>
                                        </p:tav>
                                      </p:tavLst>
                                    </p:anim>
                                    <p:anim calcmode="lin" valueType="num">
                                      <p:cBhvr>
                                        <p:cTn id="40" dur="1000" fill="hold"/>
                                        <p:tgtEl>
                                          <p:spTgt spid="8209"/>
                                        </p:tgtEl>
                                        <p:attrNameLst>
                                          <p:attrName>ppt_y</p:attrName>
                                        </p:attrNameLst>
                                      </p:cBhvr>
                                      <p:tavLst>
                                        <p:tav tm="0">
                                          <p:val>
                                            <p:strVal val="#ppt_y-.1"/>
                                          </p:val>
                                        </p:tav>
                                        <p:tav tm="100000">
                                          <p:val>
                                            <p:strVal val="#ppt_y"/>
                                          </p:val>
                                        </p:tav>
                                      </p:tavLst>
                                    </p:anim>
                                  </p:childTnLst>
                                </p:cTn>
                              </p:par>
                              <p:par>
                                <p:cTn id="41" presetID="10" presetClass="entr" presetSubtype="0" fill="hold" grpId="0" nodeType="withEffect">
                                  <p:stCondLst>
                                    <p:cond delay="0"/>
                                  </p:stCondLst>
                                  <p:childTnLst>
                                    <p:set>
                                      <p:cBhvr>
                                        <p:cTn id="42" dur="1" fill="hold">
                                          <p:stCondLst>
                                            <p:cond delay="0"/>
                                          </p:stCondLst>
                                        </p:cTn>
                                        <p:tgtEl>
                                          <p:spTgt spid="8210"/>
                                        </p:tgtEl>
                                        <p:attrNameLst>
                                          <p:attrName>style.visibility</p:attrName>
                                        </p:attrNameLst>
                                      </p:cBhvr>
                                      <p:to>
                                        <p:strVal val="visible"/>
                                      </p:to>
                                    </p:set>
                                    <p:animEffect transition="in" filter="fade">
                                      <p:cBhvr>
                                        <p:cTn id="43" dur="2000"/>
                                        <p:tgtEl>
                                          <p:spTgt spid="8210"/>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8211"/>
                                        </p:tgtEl>
                                        <p:attrNameLst>
                                          <p:attrName>style.visibility</p:attrName>
                                        </p:attrNameLst>
                                      </p:cBhvr>
                                      <p:to>
                                        <p:strVal val="visible"/>
                                      </p:to>
                                    </p:set>
                                    <p:animEffect transition="in" filter="wipe(left)">
                                      <p:cBhvr>
                                        <p:cTn id="46" dur="2000"/>
                                        <p:tgtEl>
                                          <p:spTgt spid="821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8212"/>
                                        </p:tgtEl>
                                        <p:attrNameLst>
                                          <p:attrName>style.visibility</p:attrName>
                                        </p:attrNameLst>
                                      </p:cBhvr>
                                      <p:to>
                                        <p:strVal val="visible"/>
                                      </p:to>
                                    </p:set>
                                    <p:animEffect transition="in" filter="fade">
                                      <p:cBhvr>
                                        <p:cTn id="51" dur="2000"/>
                                        <p:tgtEl>
                                          <p:spTgt spid="8212"/>
                                        </p:tgtEl>
                                      </p:cBhvr>
                                    </p:animEffect>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8214"/>
                                        </p:tgtEl>
                                        <p:attrNameLst>
                                          <p:attrName>style.visibility</p:attrName>
                                        </p:attrNameLst>
                                      </p:cBhvr>
                                      <p:to>
                                        <p:strVal val="visible"/>
                                      </p:to>
                                    </p:set>
                                    <p:animEffect transition="in" filter="fade">
                                      <p:cBhvr>
                                        <p:cTn id="56" dur="1000"/>
                                        <p:tgtEl>
                                          <p:spTgt spid="8214"/>
                                        </p:tgtEl>
                                      </p:cBhvr>
                                    </p:animEffect>
                                    <p:anim calcmode="lin" valueType="num">
                                      <p:cBhvr>
                                        <p:cTn id="57" dur="1000" fill="hold"/>
                                        <p:tgtEl>
                                          <p:spTgt spid="8214"/>
                                        </p:tgtEl>
                                        <p:attrNameLst>
                                          <p:attrName>ppt_x</p:attrName>
                                        </p:attrNameLst>
                                      </p:cBhvr>
                                      <p:tavLst>
                                        <p:tav tm="0">
                                          <p:val>
                                            <p:strVal val="#ppt_x"/>
                                          </p:val>
                                        </p:tav>
                                        <p:tav tm="100000">
                                          <p:val>
                                            <p:strVal val="#ppt_x"/>
                                          </p:val>
                                        </p:tav>
                                      </p:tavLst>
                                    </p:anim>
                                    <p:anim calcmode="lin" valueType="num">
                                      <p:cBhvr>
                                        <p:cTn id="58" dur="1000" fill="hold"/>
                                        <p:tgtEl>
                                          <p:spTgt spid="8214"/>
                                        </p:tgtEl>
                                        <p:attrNameLst>
                                          <p:attrName>ppt_y</p:attrName>
                                        </p:attrNameLst>
                                      </p:cBhvr>
                                      <p:tavLst>
                                        <p:tav tm="0">
                                          <p:val>
                                            <p:strVal val="#ppt_y-.1"/>
                                          </p:val>
                                        </p:tav>
                                        <p:tav tm="100000">
                                          <p:val>
                                            <p:strVal val="#ppt_y"/>
                                          </p:val>
                                        </p:tav>
                                      </p:tavLst>
                                    </p:anim>
                                  </p:childTnLst>
                                </p:cTn>
                              </p:par>
                              <p:par>
                                <p:cTn id="59" presetID="22" presetClass="entr" presetSubtype="8" fill="hold" grpId="0" nodeType="withEffect">
                                  <p:stCondLst>
                                    <p:cond delay="0"/>
                                  </p:stCondLst>
                                  <p:childTnLst>
                                    <p:set>
                                      <p:cBhvr>
                                        <p:cTn id="60" dur="1" fill="hold">
                                          <p:stCondLst>
                                            <p:cond delay="0"/>
                                          </p:stCondLst>
                                        </p:cTn>
                                        <p:tgtEl>
                                          <p:spTgt spid="8216"/>
                                        </p:tgtEl>
                                        <p:attrNameLst>
                                          <p:attrName>style.visibility</p:attrName>
                                        </p:attrNameLst>
                                      </p:cBhvr>
                                      <p:to>
                                        <p:strVal val="visible"/>
                                      </p:to>
                                    </p:set>
                                    <p:animEffect transition="in" filter="wipe(left)">
                                      <p:cBhvr>
                                        <p:cTn id="61" dur="2000"/>
                                        <p:tgtEl>
                                          <p:spTgt spid="821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8215"/>
                                        </p:tgtEl>
                                        <p:attrNameLst>
                                          <p:attrName>style.visibility</p:attrName>
                                        </p:attrNameLst>
                                      </p:cBhvr>
                                      <p:to>
                                        <p:strVal val="visible"/>
                                      </p:to>
                                    </p:set>
                                    <p:animEffect transition="in" filter="fade">
                                      <p:cBhvr>
                                        <p:cTn id="64" dur="2000"/>
                                        <p:tgtEl>
                                          <p:spTgt spid="821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8217"/>
                                        </p:tgtEl>
                                        <p:attrNameLst>
                                          <p:attrName>style.visibility</p:attrName>
                                        </p:attrNameLst>
                                      </p:cBhvr>
                                      <p:to>
                                        <p:strVal val="visible"/>
                                      </p:to>
                                    </p:set>
                                    <p:animEffect transition="in" filter="fade">
                                      <p:cBhvr>
                                        <p:cTn id="69" dur="2000"/>
                                        <p:tgtEl>
                                          <p:spTgt spid="8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5" grpId="0" animBg="1"/>
      <p:bldP spid="8210" grpId="0" animBg="1"/>
      <p:bldP spid="8205" grpId="0" animBg="1"/>
      <p:bldP spid="8200" grpId="0" animBg="1"/>
      <p:bldP spid="8199" grpId="0" animBg="1"/>
      <p:bldP spid="8201" grpId="0" animBg="1"/>
      <p:bldP spid="8203" grpId="0" animBg="1"/>
      <p:bldP spid="8206" grpId="0" animBg="1"/>
      <p:bldP spid="8209" grpId="0" animBg="1"/>
      <p:bldP spid="8211" grpId="0" animBg="1"/>
      <p:bldP spid="8212" grpId="0" animBg="1"/>
      <p:bldP spid="8214" grpId="0" animBg="1"/>
      <p:bldP spid="8216" grpId="0" animBg="1"/>
      <p:bldP spid="8217"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0099FF"/>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8194" name="WordArt 6"/>
          <p:cNvSpPr>
            <a:spLocks noChangeArrowheads="1" noChangeShapeType="1" noTextEdit="1"/>
          </p:cNvSpPr>
          <p:nvPr/>
        </p:nvSpPr>
        <p:spPr bwMode="auto">
          <a:xfrm>
            <a:off x="1066801" y="152400"/>
            <a:ext cx="6858000" cy="647700"/>
          </a:xfrm>
          <a:prstGeom prst="rect">
            <a:avLst/>
          </a:prstGeom>
        </p:spPr>
        <p:txBody>
          <a:bodyPr wrap="none" fromWordArt="1">
            <a:prstTxWarp prst="textPlain">
              <a:avLst>
                <a:gd name="adj" fmla="val 50000"/>
              </a:avLst>
            </a:prstTxWarp>
          </a:bodyPr>
          <a:lstStyle/>
          <a:p>
            <a:pPr algn="ctr"/>
            <a:r>
              <a:rPr lang="en-US"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“Fellowship”</a:t>
            </a:r>
          </a:p>
        </p:txBody>
      </p:sp>
      <p:sp>
        <p:nvSpPr>
          <p:cNvPr id="10263" name="Text Box 23"/>
          <p:cNvSpPr txBox="1">
            <a:spLocks noChangeArrowheads="1"/>
          </p:cNvSpPr>
          <p:nvPr/>
        </p:nvSpPr>
        <p:spPr bwMode="auto">
          <a:xfrm>
            <a:off x="228600" y="990600"/>
            <a:ext cx="8610600" cy="5189113"/>
          </a:xfrm>
          <a:prstGeom prst="rect">
            <a:avLst/>
          </a:prstGeom>
          <a:noFill/>
          <a:ln w="9525">
            <a:noFill/>
            <a:miter lim="800000"/>
            <a:headEnd/>
            <a:tailEnd/>
          </a:ln>
          <a:effectLst/>
        </p:spPr>
        <p:txBody>
          <a:bodyPr wrap="square">
            <a:spAutoFit/>
          </a:bodyPr>
          <a:lstStyle/>
          <a:p>
            <a:pPr algn="ctr">
              <a:lnSpc>
                <a:spcPct val="90000"/>
              </a:lnSpc>
              <a:spcBef>
                <a:spcPct val="50000"/>
              </a:spcBef>
              <a:defRPr/>
            </a:pPr>
            <a:r>
              <a:rPr lang="en-US" sz="3600" b="1" dirty="0">
                <a:solidFill>
                  <a:srgbClr val="FFFF00"/>
                </a:solidFill>
                <a:effectLst>
                  <a:outerShdw blurRad="38100" dist="38100" dir="2700000" algn="tl">
                    <a:srgbClr val="000000"/>
                  </a:outerShdw>
                </a:effectLst>
                <a:latin typeface="Georgia" pitchFamily="18" charset="0"/>
              </a:rPr>
              <a:t>With God and Christ – 1 John 1:7</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latin typeface="Georgia" pitchFamily="18" charset="0"/>
              </a:rPr>
              <a:t>With Saints in Christ – 1 John 1:3</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latin typeface="Georgia" pitchFamily="18" charset="0"/>
              </a:rPr>
              <a:t>In Lord’s Supper –</a:t>
            </a:r>
            <a:br>
              <a:rPr lang="en-US" sz="3600" b="1" dirty="0">
                <a:solidFill>
                  <a:srgbClr val="FFFF00"/>
                </a:solidFill>
                <a:effectLst>
                  <a:outerShdw blurRad="38100" dist="38100" dir="2700000" algn="tl">
                    <a:srgbClr val="000000"/>
                  </a:outerShdw>
                </a:effectLst>
                <a:latin typeface="Georgia" pitchFamily="18" charset="0"/>
              </a:rPr>
            </a:br>
            <a:r>
              <a:rPr lang="en-US" sz="3600" b="1" dirty="0">
                <a:solidFill>
                  <a:srgbClr val="FFFF00"/>
                </a:solidFill>
                <a:effectLst>
                  <a:outerShdw blurRad="38100" dist="38100" dir="2700000" algn="tl">
                    <a:srgbClr val="000000"/>
                  </a:outerShdw>
                </a:effectLst>
                <a:latin typeface="Georgia" pitchFamily="18" charset="0"/>
              </a:rPr>
              <a:t>1 Corinthians 10:16</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latin typeface="Georgia" pitchFamily="18" charset="0"/>
              </a:rPr>
              <a:t>In Suffering for Christ –</a:t>
            </a:r>
            <a:br>
              <a:rPr lang="en-US" sz="3600" b="1" dirty="0">
                <a:solidFill>
                  <a:srgbClr val="FFFF00"/>
                </a:solidFill>
                <a:effectLst>
                  <a:outerShdw blurRad="38100" dist="38100" dir="2700000" algn="tl">
                    <a:srgbClr val="000000"/>
                  </a:outerShdw>
                </a:effectLst>
                <a:latin typeface="Georgia" pitchFamily="18" charset="0"/>
              </a:rPr>
            </a:br>
            <a:r>
              <a:rPr lang="en-US" sz="3600" b="1" dirty="0">
                <a:solidFill>
                  <a:srgbClr val="FFFF00"/>
                </a:solidFill>
                <a:effectLst>
                  <a:outerShdw blurRad="38100" dist="38100" dir="2700000" algn="tl">
                    <a:srgbClr val="000000"/>
                  </a:outerShdw>
                </a:effectLst>
                <a:latin typeface="Georgia" pitchFamily="18" charset="0"/>
              </a:rPr>
              <a:t>2 Corinthians 1:6-7</a:t>
            </a:r>
          </a:p>
          <a:p>
            <a:pPr algn="ctr">
              <a:lnSpc>
                <a:spcPct val="90000"/>
              </a:lnSpc>
              <a:spcBef>
                <a:spcPct val="50000"/>
              </a:spcBef>
              <a:defRPr/>
            </a:pPr>
            <a:r>
              <a:rPr lang="en-US" sz="3600" b="1" dirty="0">
                <a:solidFill>
                  <a:srgbClr val="FFFF00"/>
                </a:solidFill>
                <a:effectLst>
                  <a:outerShdw blurRad="38100" dist="38100" dir="2700000" algn="tl">
                    <a:srgbClr val="000000"/>
                  </a:outerShdw>
                </a:effectLst>
                <a:latin typeface="Georgia" pitchFamily="18" charset="0"/>
              </a:rPr>
              <a:t>In Work and Worship of The Lord – Acts 2:42; 2 Corinthians 8:23</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63">
                                            <p:txEl>
                                              <p:pRg st="0" end="0"/>
                                            </p:txEl>
                                          </p:spTgt>
                                        </p:tgtEl>
                                        <p:attrNameLst>
                                          <p:attrName>style.visibility</p:attrName>
                                        </p:attrNameLst>
                                      </p:cBhvr>
                                      <p:to>
                                        <p:strVal val="visible"/>
                                      </p:to>
                                    </p:set>
                                    <p:animEffect transition="in" filter="wipe(left)">
                                      <p:cBhvr>
                                        <p:cTn id="7" dur="1000"/>
                                        <p:tgtEl>
                                          <p:spTgt spid="102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63">
                                            <p:txEl>
                                              <p:pRg st="1" end="1"/>
                                            </p:txEl>
                                          </p:spTgt>
                                        </p:tgtEl>
                                        <p:attrNameLst>
                                          <p:attrName>style.visibility</p:attrName>
                                        </p:attrNameLst>
                                      </p:cBhvr>
                                      <p:to>
                                        <p:strVal val="visible"/>
                                      </p:to>
                                    </p:set>
                                    <p:animEffect transition="in" filter="wipe(left)">
                                      <p:cBhvr>
                                        <p:cTn id="12" dur="1000"/>
                                        <p:tgtEl>
                                          <p:spTgt spid="102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63">
                                            <p:txEl>
                                              <p:pRg st="2" end="2"/>
                                            </p:txEl>
                                          </p:spTgt>
                                        </p:tgtEl>
                                        <p:attrNameLst>
                                          <p:attrName>style.visibility</p:attrName>
                                        </p:attrNameLst>
                                      </p:cBhvr>
                                      <p:to>
                                        <p:strVal val="visible"/>
                                      </p:to>
                                    </p:set>
                                    <p:animEffect transition="in" filter="wipe(left)">
                                      <p:cBhvr>
                                        <p:cTn id="17" dur="1000"/>
                                        <p:tgtEl>
                                          <p:spTgt spid="102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63">
                                            <p:txEl>
                                              <p:pRg st="3" end="3"/>
                                            </p:txEl>
                                          </p:spTgt>
                                        </p:tgtEl>
                                        <p:attrNameLst>
                                          <p:attrName>style.visibility</p:attrName>
                                        </p:attrNameLst>
                                      </p:cBhvr>
                                      <p:to>
                                        <p:strVal val="visible"/>
                                      </p:to>
                                    </p:set>
                                    <p:animEffect transition="in" filter="wipe(left)">
                                      <p:cBhvr>
                                        <p:cTn id="22" dur="1000"/>
                                        <p:tgtEl>
                                          <p:spTgt spid="102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63">
                                            <p:txEl>
                                              <p:pRg st="4" end="4"/>
                                            </p:txEl>
                                          </p:spTgt>
                                        </p:tgtEl>
                                        <p:attrNameLst>
                                          <p:attrName>style.visibility</p:attrName>
                                        </p:attrNameLst>
                                      </p:cBhvr>
                                      <p:to>
                                        <p:strVal val="visible"/>
                                      </p:to>
                                    </p:set>
                                    <p:animEffect transition="in" filter="wipe(left)">
                                      <p:cBhvr>
                                        <p:cTn id="27" dur="1000"/>
                                        <p:tgtEl>
                                          <p:spTgt spid="102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801</TotalTime>
  <Words>720</Words>
  <Application>Microsoft Office PowerPoint</Application>
  <PresentationFormat>On-screen Show (4:3)</PresentationFormat>
  <Paragraphs>78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Georgia</vt:lpstr>
      <vt:lpstr>High Tower Text</vt:lpstr>
      <vt:lpstr>Arial Black</vt:lpstr>
      <vt:lpstr>Arial</vt:lpstr>
      <vt:lpstr>Times New Roman</vt:lpstr>
      <vt:lpstr>Monotype Corsiva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Danville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 Bronger</dc:creator>
  <cp:lastModifiedBy>Richard Lidh</cp:lastModifiedBy>
  <cp:revision>51</cp:revision>
  <dcterms:created xsi:type="dcterms:W3CDTF">2009-05-14T13:22:05Z</dcterms:created>
  <dcterms:modified xsi:type="dcterms:W3CDTF">2023-04-25T04:59:16Z</dcterms:modified>
</cp:coreProperties>
</file>